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7" r:id="rId4"/>
    <p:sldId id="268" r:id="rId5"/>
    <p:sldId id="269" r:id="rId6"/>
    <p:sldId id="270" r:id="rId7"/>
    <p:sldId id="271" r:id="rId8"/>
    <p:sldId id="294" r:id="rId9"/>
    <p:sldId id="274" r:id="rId10"/>
    <p:sldId id="289" r:id="rId11"/>
    <p:sldId id="276" r:id="rId12"/>
    <p:sldId id="295" r:id="rId13"/>
    <p:sldId id="277" r:id="rId14"/>
    <p:sldId id="292" r:id="rId15"/>
    <p:sldId id="293" r:id="rId16"/>
    <p:sldId id="284" r:id="rId17"/>
    <p:sldId id="278" r:id="rId18"/>
    <p:sldId id="285" r:id="rId19"/>
    <p:sldId id="288" r:id="rId20"/>
    <p:sldId id="287" r:id="rId21"/>
    <p:sldId id="266" r:id="rId22"/>
  </p:sldIdLst>
  <p:sldSz cx="9144000" cy="6858000" type="screen4x3"/>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69" autoAdjust="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3" name="Pravokotni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avokotni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avokotni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avokotni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avokotni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jeni pravokotni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jeni pravokotni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avokotni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slov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sl-SI"/>
              <a:t>Kliknite, če želite urediti slog naslova matrice</a:t>
            </a:r>
            <a:endParaRPr kumimoji="0" lang="en-US"/>
          </a:p>
        </p:txBody>
      </p:sp>
      <p:sp>
        <p:nvSpPr>
          <p:cNvPr id="9" name="Podnaslov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a:t>Kliknite, če želite urediti slog podnaslova matrice</a:t>
            </a:r>
            <a:endParaRPr kumimoji="0" lang="en-US"/>
          </a:p>
        </p:txBody>
      </p:sp>
      <p:sp>
        <p:nvSpPr>
          <p:cNvPr id="28" name="Ograda datuma 27"/>
          <p:cNvSpPr>
            <a:spLocks noGrp="1"/>
          </p:cNvSpPr>
          <p:nvPr>
            <p:ph type="dt" sz="half" idx="10"/>
          </p:nvPr>
        </p:nvSpPr>
        <p:spPr>
          <a:xfrm>
            <a:off x="6705600" y="4206240"/>
            <a:ext cx="960120" cy="457200"/>
          </a:xfrm>
        </p:spPr>
        <p:txBody>
          <a:bodyPr/>
          <a:lstStyle/>
          <a:p>
            <a:fld id="{FE2EA7B5-A86F-45E5-91BF-02761556757E}" type="datetimeFigureOut">
              <a:rPr lang="sl-SI" smtClean="0"/>
              <a:pPr/>
              <a:t>16. 03. 2021</a:t>
            </a:fld>
            <a:endParaRPr lang="sl-SI"/>
          </a:p>
        </p:txBody>
      </p:sp>
      <p:sp>
        <p:nvSpPr>
          <p:cNvPr id="17" name="Ograda noge 16"/>
          <p:cNvSpPr>
            <a:spLocks noGrp="1"/>
          </p:cNvSpPr>
          <p:nvPr>
            <p:ph type="ftr" sz="quarter" idx="11"/>
          </p:nvPr>
        </p:nvSpPr>
        <p:spPr>
          <a:xfrm>
            <a:off x="5410200" y="4205288"/>
            <a:ext cx="1295400" cy="457200"/>
          </a:xfrm>
        </p:spPr>
        <p:txBody>
          <a:bodyPr/>
          <a:lstStyle/>
          <a:p>
            <a:endParaRPr lang="sl-SI"/>
          </a:p>
        </p:txBody>
      </p:sp>
      <p:sp>
        <p:nvSpPr>
          <p:cNvPr id="29" name="Ograda številke diapozitiva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735D970-389F-4F8A-A899-E6D402E95ACD}"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781800" y="1143000"/>
            <a:ext cx="1905000" cy="5486400"/>
          </a:xfrm>
        </p:spPr>
        <p:txBody>
          <a:bodyPr vert="eaVert"/>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a:xfrm>
            <a:off x="457200" y="1143000"/>
            <a:ext cx="6248400" cy="5486400"/>
          </a:xfrm>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sl-SI"/>
              <a:t>Kliknite, če želite urediti slog naslova matrice</a:t>
            </a:r>
            <a:endParaRPr kumimoji="0" lang="en-US"/>
          </a:p>
        </p:txBody>
      </p:sp>
      <p:sp>
        <p:nvSpPr>
          <p:cNvPr id="3" name="Ograda besedila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a:t>Kliknite, če želite urediti sloge besedila matrice</a:t>
            </a:r>
          </a:p>
        </p:txBody>
      </p:sp>
      <p:sp>
        <p:nvSpPr>
          <p:cNvPr id="4" name="Ograda datuma 3"/>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vsebine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vsebine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Ograda datuma 4"/>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381000" y="1143000"/>
            <a:ext cx="8382000" cy="1069848"/>
          </a:xfrm>
        </p:spPr>
        <p:txBody>
          <a:bodyPr anchor="ctr"/>
          <a:lstStyle>
            <a:lvl1pPr>
              <a:defRPr sz="4000" b="0" i="0" cap="none" baseline="0"/>
            </a:lvl1pPr>
          </a:lstStyle>
          <a:p>
            <a:r>
              <a:rPr kumimoji="0" lang="sl-SI"/>
              <a:t>Kliknite, če želite urediti slog naslova matrice</a:t>
            </a:r>
            <a:endParaRPr kumimoji="0" lang="en-US"/>
          </a:p>
        </p:txBody>
      </p:sp>
      <p:sp>
        <p:nvSpPr>
          <p:cNvPr id="3" name="Ograda besedila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4" name="Ograda besedila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5" name="Ograda vsebine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6" name="Ograda vsebine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26" name="Ograda datuma 25"/>
          <p:cNvSpPr>
            <a:spLocks noGrp="1"/>
          </p:cNvSpPr>
          <p:nvPr>
            <p:ph type="dt" sz="half" idx="10"/>
          </p:nvPr>
        </p:nvSpPr>
        <p:spPr/>
        <p:txBody>
          <a:bodyPr rtlCol="0"/>
          <a:lstStyle/>
          <a:p>
            <a:fld id="{FE2EA7B5-A86F-45E5-91BF-02761556757E}" type="datetimeFigureOut">
              <a:rPr lang="sl-SI" smtClean="0"/>
              <a:pPr/>
              <a:t>16. 03. 2021</a:t>
            </a:fld>
            <a:endParaRPr lang="sl-SI"/>
          </a:p>
        </p:txBody>
      </p:sp>
      <p:sp>
        <p:nvSpPr>
          <p:cNvPr id="27" name="Ograda številke diapozitiva 26"/>
          <p:cNvSpPr>
            <a:spLocks noGrp="1"/>
          </p:cNvSpPr>
          <p:nvPr>
            <p:ph type="sldNum" sz="quarter" idx="11"/>
          </p:nvPr>
        </p:nvSpPr>
        <p:spPr/>
        <p:txBody>
          <a:bodyPr rtlCol="0"/>
          <a:lstStyle/>
          <a:p>
            <a:fld id="{4735D970-389F-4F8A-A899-E6D402E95ACD}" type="slidenum">
              <a:rPr lang="sl-SI" smtClean="0"/>
              <a:pPr/>
              <a:t>‹#›</a:t>
            </a:fld>
            <a:endParaRPr lang="sl-SI"/>
          </a:p>
        </p:txBody>
      </p:sp>
      <p:sp>
        <p:nvSpPr>
          <p:cNvPr id="28" name="Ograda noge 27"/>
          <p:cNvSpPr>
            <a:spLocks noGrp="1"/>
          </p:cNvSpPr>
          <p:nvPr>
            <p:ph type="ftr" sz="quarter" idx="12"/>
          </p:nvPr>
        </p:nvSpPr>
        <p:spPr/>
        <p:txBody>
          <a:bodyPr rtlCol="0"/>
          <a:lstStyle/>
          <a:p>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sl-SI"/>
              <a:t>Kliknite, če želite urediti slog naslova matrice</a:t>
            </a:r>
            <a:endParaRPr kumimoji="0" lang="en-US"/>
          </a:p>
        </p:txBody>
      </p:sp>
      <p:sp>
        <p:nvSpPr>
          <p:cNvPr id="3" name="Ograda datuma 2"/>
          <p:cNvSpPr>
            <a:spLocks noGrp="1"/>
          </p:cNvSpPr>
          <p:nvPr>
            <p:ph type="dt" sz="half" idx="10"/>
          </p:nvPr>
        </p:nvSpPr>
        <p:spPr>
          <a:xfrm>
            <a:off x="6583680" y="612648"/>
            <a:ext cx="957264" cy="457200"/>
          </a:xfrm>
        </p:spPr>
        <p:txBody>
          <a:bodyPr/>
          <a:lstStyle/>
          <a:p>
            <a:fld id="{FE2EA7B5-A86F-45E5-91BF-02761556757E}" type="datetimeFigureOut">
              <a:rPr lang="sl-SI" smtClean="0"/>
              <a:pPr/>
              <a:t>16. 03. 2021</a:t>
            </a:fld>
            <a:endParaRPr lang="sl-SI"/>
          </a:p>
        </p:txBody>
      </p:sp>
      <p:sp>
        <p:nvSpPr>
          <p:cNvPr id="4" name="Ograda noge 3"/>
          <p:cNvSpPr>
            <a:spLocks noGrp="1"/>
          </p:cNvSpPr>
          <p:nvPr>
            <p:ph type="ftr" sz="quarter" idx="11"/>
          </p:nvPr>
        </p:nvSpPr>
        <p:spPr>
          <a:xfrm>
            <a:off x="5257800" y="612648"/>
            <a:ext cx="1325880" cy="457200"/>
          </a:xfrm>
        </p:spPr>
        <p:txBody>
          <a:bodyPr/>
          <a:lstStyle/>
          <a:p>
            <a:endParaRPr lang="sl-SI"/>
          </a:p>
        </p:txBody>
      </p:sp>
      <p:sp>
        <p:nvSpPr>
          <p:cNvPr id="5" name="Ograda številke diapozitiva 4"/>
          <p:cNvSpPr>
            <a:spLocks noGrp="1"/>
          </p:cNvSpPr>
          <p:nvPr>
            <p:ph type="sldNum" sz="quarter" idx="12"/>
          </p:nvPr>
        </p:nvSpPr>
        <p:spPr>
          <a:xfrm>
            <a:off x="8174736" y="2272"/>
            <a:ext cx="762000" cy="365760"/>
          </a:xfrm>
        </p:spPr>
        <p:txBody>
          <a:bodyPr/>
          <a:lstStyle/>
          <a:p>
            <a:fld id="{4735D970-389F-4F8A-A899-E6D402E95ACD}"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5353496" y="1101970"/>
            <a:ext cx="3383280" cy="877824"/>
          </a:xfrm>
        </p:spPr>
        <p:txBody>
          <a:bodyPr anchor="b"/>
          <a:lstStyle>
            <a:lvl1pPr algn="l">
              <a:buNone/>
              <a:defRPr sz="1800" b="1"/>
            </a:lvl1pPr>
          </a:lstStyle>
          <a:p>
            <a:r>
              <a:rPr kumimoji="0" lang="sl-SI"/>
              <a:t>Kliknite, če želite urediti slog naslova matrice</a:t>
            </a:r>
            <a:endParaRPr kumimoji="0" lang="en-US"/>
          </a:p>
        </p:txBody>
      </p:sp>
      <p:sp>
        <p:nvSpPr>
          <p:cNvPr id="3" name="Ograda besedila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l-SI"/>
              <a:t>Kliknite, če želite urediti sloge besedila matrice</a:t>
            </a:r>
          </a:p>
        </p:txBody>
      </p:sp>
      <p:sp>
        <p:nvSpPr>
          <p:cNvPr id="4" name="Ograda vsebine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Ograda datuma 4"/>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sl-SI"/>
              <a:t>Kliknite, če želite urediti slog naslova matrice</a:t>
            </a:r>
            <a:endParaRPr kumimoji="0" lang="en-US"/>
          </a:p>
        </p:txBody>
      </p:sp>
      <p:sp>
        <p:nvSpPr>
          <p:cNvPr id="3" name="Ograda slik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sl-SI"/>
              <a:t>Kliknite ikono, če želite dodati sliko</a:t>
            </a:r>
            <a:endParaRPr kumimoji="0" lang="en-US" dirty="0"/>
          </a:p>
        </p:txBody>
      </p:sp>
      <p:sp>
        <p:nvSpPr>
          <p:cNvPr id="4" name="Ograda besedila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l-SI"/>
              <a:t>Kliknite, če želite urediti sloge besedila matrice</a:t>
            </a:r>
          </a:p>
        </p:txBody>
      </p:sp>
      <p:sp>
        <p:nvSpPr>
          <p:cNvPr id="5" name="Ograda datuma 4"/>
          <p:cNvSpPr>
            <a:spLocks noGrp="1"/>
          </p:cNvSpPr>
          <p:nvPr>
            <p:ph type="dt" sz="half" idx="10"/>
          </p:nvPr>
        </p:nvSpPr>
        <p:spPr/>
        <p:txBody>
          <a:bodyPr/>
          <a:lstStyle/>
          <a:p>
            <a:fld id="{FE2EA7B5-A86F-45E5-91BF-02761556757E}" type="datetimeFigureOut">
              <a:rPr lang="sl-SI" smtClean="0"/>
              <a:pPr/>
              <a:t>16. 03. 2021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735D970-389F-4F8A-A899-E6D402E95ACD}"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avokotni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avokotni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avokotni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avokotni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avokotni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jeni pravokotni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jeni pravokotni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avokotni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avokotni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avokotni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avokotni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avokotni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avokotni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grada naslova 21"/>
          <p:cNvSpPr>
            <a:spLocks noGrp="1"/>
          </p:cNvSpPr>
          <p:nvPr>
            <p:ph type="title"/>
          </p:nvPr>
        </p:nvSpPr>
        <p:spPr>
          <a:xfrm>
            <a:off x="457200" y="1143000"/>
            <a:ext cx="8229600" cy="1066800"/>
          </a:xfrm>
          <a:prstGeom prst="rect">
            <a:avLst/>
          </a:prstGeom>
        </p:spPr>
        <p:txBody>
          <a:bodyPr vert="horz" anchor="ctr">
            <a:normAutofit/>
          </a:bodyPr>
          <a:lstStyle/>
          <a:p>
            <a:r>
              <a:rPr kumimoji="0" lang="sl-SI"/>
              <a:t>Kliknite, če želite urediti slog naslova matrice</a:t>
            </a:r>
            <a:endParaRPr kumimoji="0" lang="en-US"/>
          </a:p>
        </p:txBody>
      </p:sp>
      <p:sp>
        <p:nvSpPr>
          <p:cNvPr id="13" name="Ograda besedila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sl-SI"/>
              <a:t>Kliknite, če želite urediti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
        <p:nvSpPr>
          <p:cNvPr id="14" name="Ograda datum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E2EA7B5-A86F-45E5-91BF-02761556757E}" type="datetimeFigureOut">
              <a:rPr lang="sl-SI" smtClean="0"/>
              <a:pPr/>
              <a:t>16. 03. 2021</a:t>
            </a:fld>
            <a:endParaRPr lang="sl-SI"/>
          </a:p>
        </p:txBody>
      </p:sp>
      <p:sp>
        <p:nvSpPr>
          <p:cNvPr id="3" name="Ograda no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l-SI"/>
          </a:p>
        </p:txBody>
      </p:sp>
      <p:sp>
        <p:nvSpPr>
          <p:cNvPr id="23" name="Ograda številke diapozitiva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735D970-389F-4F8A-A899-E6D402E95ACD}"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las-ppd.si/8-javni-poziv-las-esr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info@las-ppd.s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395536" y="1196752"/>
            <a:ext cx="8435280" cy="2603152"/>
          </a:xfrm>
        </p:spPr>
        <p:txBody>
          <a:bodyPr>
            <a:normAutofit/>
          </a:bodyPr>
          <a:lstStyle/>
          <a:p>
            <a:r>
              <a:rPr lang="sl-SI" sz="2700" b="1" dirty="0"/>
              <a:t>8. J A V N I  P O Z I V</a:t>
            </a:r>
            <a:br>
              <a:rPr lang="sl-SI" sz="2700" dirty="0"/>
            </a:br>
            <a:r>
              <a:rPr lang="sl-SI" sz="2800" dirty="0">
                <a:effectLst/>
                <a:latin typeface="Calibri" panose="020F0502020204030204" pitchFamily="34" charset="0"/>
                <a:ea typeface="Times New Roman" panose="02020603050405020304" pitchFamily="18" charset="0"/>
                <a:cs typeface="Arial" panose="020B0604020202020204" pitchFamily="34" charset="0"/>
              </a:rPr>
              <a:t>za izbor operacij za uresničevanje ciljev Strategije lokalnega razvoja LAS Po poteh dediščine od Turjaka do Kolpe, ki se bodo financirale iz sredstev Evropskega sklada za regionalni razvoj</a:t>
            </a:r>
            <a:endParaRPr lang="sl-SI" dirty="0"/>
          </a:p>
        </p:txBody>
      </p:sp>
      <p:sp>
        <p:nvSpPr>
          <p:cNvPr id="3" name="Podnaslov 2"/>
          <p:cNvSpPr>
            <a:spLocks noGrp="1"/>
          </p:cNvSpPr>
          <p:nvPr>
            <p:ph type="subTitle" idx="1"/>
          </p:nvPr>
        </p:nvSpPr>
        <p:spPr>
          <a:xfrm>
            <a:off x="3563888" y="4293096"/>
            <a:ext cx="4978896" cy="936104"/>
          </a:xfrm>
        </p:spPr>
        <p:txBody>
          <a:bodyPr/>
          <a:lstStyle/>
          <a:p>
            <a:pPr algn="r"/>
            <a:r>
              <a:rPr lang="sl-SI" dirty="0"/>
              <a:t>Primož Pahor in Nina Sterle</a:t>
            </a:r>
          </a:p>
          <a:p>
            <a:pPr algn="r"/>
            <a:r>
              <a:rPr lang="sl-SI" dirty="0"/>
              <a:t>16. marec 2021</a:t>
            </a:r>
          </a:p>
        </p:txBody>
      </p:sp>
      <p:pic>
        <p:nvPicPr>
          <p:cNvPr id="6" name="Slika 5" descr="LAS Po poteh dediščine od Turjaka do Kolpe.jpg"/>
          <p:cNvPicPr>
            <a:picLocks noChangeAspect="1"/>
          </p:cNvPicPr>
          <p:nvPr/>
        </p:nvPicPr>
        <p:blipFill>
          <a:blip r:embed="rId2" cstate="print"/>
          <a:stretch>
            <a:fillRect/>
          </a:stretch>
        </p:blipFill>
        <p:spPr>
          <a:xfrm>
            <a:off x="5436096" y="5661248"/>
            <a:ext cx="1008112" cy="582691"/>
          </a:xfrm>
          <a:prstGeom prst="rect">
            <a:avLst/>
          </a:prstGeom>
        </p:spPr>
      </p:pic>
      <p:pic>
        <p:nvPicPr>
          <p:cNvPr id="7" name="Slika 6" descr="Logo RC - KONČNI.jpg"/>
          <p:cNvPicPr>
            <a:picLocks noChangeAspect="1"/>
          </p:cNvPicPr>
          <p:nvPr/>
        </p:nvPicPr>
        <p:blipFill>
          <a:blip r:embed="rId3" cstate="print"/>
          <a:stretch>
            <a:fillRect/>
          </a:stretch>
        </p:blipFill>
        <p:spPr>
          <a:xfrm>
            <a:off x="6876256" y="5733256"/>
            <a:ext cx="1971275" cy="360040"/>
          </a:xfrm>
          <a:prstGeom prst="rect">
            <a:avLst/>
          </a:prstGeom>
        </p:spPr>
      </p:pic>
      <p:pic>
        <p:nvPicPr>
          <p:cNvPr id="8" name="Slika 7" descr="CLLD_vodoravno_CMYK-modra.png"/>
          <p:cNvPicPr>
            <a:picLocks noChangeAspect="1"/>
          </p:cNvPicPr>
          <p:nvPr/>
        </p:nvPicPr>
        <p:blipFill>
          <a:blip r:embed="rId4" cstate="print"/>
          <a:stretch>
            <a:fillRect/>
          </a:stretch>
        </p:blipFill>
        <p:spPr>
          <a:xfrm>
            <a:off x="2987824" y="5589240"/>
            <a:ext cx="2031684" cy="792088"/>
          </a:xfrm>
          <a:prstGeom prst="rect">
            <a:avLst/>
          </a:prstGeom>
        </p:spPr>
      </p:pic>
      <p:pic>
        <p:nvPicPr>
          <p:cNvPr id="1026" name="Picture 2">
            <a:extLst>
              <a:ext uri="{FF2B5EF4-FFF2-40B4-BE49-F238E27FC236}">
                <a16:creationId xmlns:a16="http://schemas.microsoft.com/office/drawing/2014/main" id="{035B2E2C-ED9F-4B86-8CD1-1F27A3CE2D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207" y="5446551"/>
            <a:ext cx="2381250" cy="933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836712"/>
            <a:ext cx="8147248" cy="485800"/>
          </a:xfrm>
        </p:spPr>
        <p:txBody>
          <a:bodyPr>
            <a:noAutofit/>
          </a:bodyPr>
          <a:lstStyle/>
          <a:p>
            <a:r>
              <a:rPr lang="sl-SI" sz="2800" dirty="0"/>
              <a:t>UPRAVIČENI STROŠKI - posebnosti</a:t>
            </a:r>
          </a:p>
        </p:txBody>
      </p:sp>
      <p:sp>
        <p:nvSpPr>
          <p:cNvPr id="3" name="Ograda vsebine 2"/>
          <p:cNvSpPr>
            <a:spLocks noGrp="1"/>
          </p:cNvSpPr>
          <p:nvPr>
            <p:ph idx="1"/>
          </p:nvPr>
        </p:nvSpPr>
        <p:spPr>
          <a:xfrm>
            <a:off x="457200" y="1412776"/>
            <a:ext cx="8075240" cy="5161760"/>
          </a:xfrm>
        </p:spPr>
        <p:txBody>
          <a:bodyPr/>
          <a:lstStyle/>
          <a:p>
            <a:r>
              <a:rPr lang="sl-SI" u="sng" dirty="0"/>
              <a:t>splošni stroški</a:t>
            </a:r>
            <a:r>
              <a:rPr lang="sl-SI" dirty="0"/>
              <a:t> lahko predstavljajo </a:t>
            </a:r>
            <a:r>
              <a:rPr lang="sl-SI" b="1" dirty="0"/>
              <a:t>največ  10 % upravičenih stroškov</a:t>
            </a:r>
            <a:r>
              <a:rPr lang="sl-SI" dirty="0"/>
              <a:t> za zadevno operacijo. Datum začetka upravičenosti navedenih splošnih stroškov (storitev zunanjih izvajalcev) je </a:t>
            </a:r>
            <a:r>
              <a:rPr lang="sl-SI" b="1" dirty="0"/>
              <a:t>1. januar 2014</a:t>
            </a:r>
            <a:r>
              <a:rPr lang="sl-SI" dirty="0"/>
              <a:t>. </a:t>
            </a:r>
          </a:p>
          <a:p>
            <a:endParaRPr lang="sl-SI" dirty="0"/>
          </a:p>
        </p:txBody>
      </p:sp>
      <p:sp>
        <p:nvSpPr>
          <p:cNvPr id="4" name="Zaokrožen pravokotni oblaček 3"/>
          <p:cNvSpPr/>
          <p:nvPr/>
        </p:nvSpPr>
        <p:spPr>
          <a:xfrm>
            <a:off x="3491880" y="4653136"/>
            <a:ext cx="5328592" cy="1728192"/>
          </a:xfrm>
          <a:prstGeom prst="wedgeRoundRectCallout">
            <a:avLst>
              <a:gd name="adj1" fmla="val -78032"/>
              <a:gd name="adj2" fmla="val -1075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a:t>storitve arhitektov, inženirjev in svetovalcev, za pridobitev gradbene, projektne oziroma tehnične dokumentacije, za svetovanje v zvezi z okoljsko in ekonomsko trajnostjo, vključno s stroški za študije izvedljivosti, za geodetska in agronomska dela, za arheološka izkopavanja in arheološki nadzor ter za nadzor nad izvedbo gradbenih in obrtniških del so upravičeni, če so neposredno povezani s pripravo in izvedbo naložbe.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08720"/>
            <a:ext cx="8075240" cy="413792"/>
          </a:xfrm>
        </p:spPr>
        <p:txBody>
          <a:bodyPr>
            <a:normAutofit fontScale="90000"/>
          </a:bodyPr>
          <a:lstStyle/>
          <a:p>
            <a:r>
              <a:rPr lang="sl-SI" sz="2800" dirty="0"/>
              <a:t>NEUPRAVIČENI STROŠKI </a:t>
            </a:r>
          </a:p>
        </p:txBody>
      </p:sp>
      <p:sp>
        <p:nvSpPr>
          <p:cNvPr id="3" name="Ograda vsebine 2"/>
          <p:cNvSpPr>
            <a:spLocks noGrp="1"/>
          </p:cNvSpPr>
          <p:nvPr>
            <p:ph idx="1"/>
          </p:nvPr>
        </p:nvSpPr>
        <p:spPr>
          <a:xfrm>
            <a:off x="457200" y="1484784"/>
            <a:ext cx="8147248" cy="5089752"/>
          </a:xfrm>
        </p:spPr>
        <p:txBody>
          <a:bodyPr>
            <a:normAutofit fontScale="77500" lnSpcReduction="20000"/>
          </a:bodyPr>
          <a:lstStyle/>
          <a:p>
            <a:pPr>
              <a:buNone/>
            </a:pPr>
            <a:r>
              <a:rPr lang="sl-SI" sz="3100" dirty="0"/>
              <a:t>Do podpore </a:t>
            </a:r>
            <a:r>
              <a:rPr lang="sl-SI" sz="3100" b="1" dirty="0"/>
              <a:t>niso upravičeni naslednji stroški</a:t>
            </a:r>
            <a:r>
              <a:rPr lang="sl-SI" sz="3100" dirty="0"/>
              <a:t>:</a:t>
            </a:r>
          </a:p>
          <a:p>
            <a:pPr lvl="0"/>
            <a:r>
              <a:rPr lang="sl-SI" b="1" dirty="0"/>
              <a:t>stroški materiala, opreme in storitev, namenjenih za zasebno rabo,</a:t>
            </a:r>
          </a:p>
          <a:p>
            <a:pPr lvl="0"/>
            <a:r>
              <a:rPr lang="sl-SI" dirty="0"/>
              <a:t>splošni upravni stroški,</a:t>
            </a:r>
          </a:p>
          <a:p>
            <a:pPr lvl="0"/>
            <a:r>
              <a:rPr lang="sl-SI" dirty="0"/>
              <a:t>obresti za dolgove,</a:t>
            </a:r>
          </a:p>
          <a:p>
            <a:pPr lvl="0"/>
            <a:r>
              <a:rPr lang="sl-SI" b="1" dirty="0"/>
              <a:t>davek na dodano vrednost</a:t>
            </a:r>
            <a:r>
              <a:rPr lang="sl-SI" dirty="0"/>
              <a:t>,</a:t>
            </a:r>
          </a:p>
          <a:p>
            <a:pPr lvl="0"/>
            <a:r>
              <a:rPr lang="sl-SI" b="1" dirty="0"/>
              <a:t>stroški priprave vloge in zahtevka za izplačilo,</a:t>
            </a:r>
          </a:p>
          <a:p>
            <a:pPr lvl="0"/>
            <a:r>
              <a:rPr lang="sl-SI" b="1" dirty="0"/>
              <a:t>rabljena oprema in mehanizacija,</a:t>
            </a:r>
          </a:p>
          <a:p>
            <a:pPr lvl="0"/>
            <a:r>
              <a:rPr lang="sl-SI" dirty="0"/>
              <a:t>štipendije in nagrade,</a:t>
            </a:r>
          </a:p>
          <a:p>
            <a:pPr lvl="0"/>
            <a:r>
              <a:rPr lang="sl-SI" dirty="0"/>
              <a:t>naročnine na časopise in drugo periodiko,</a:t>
            </a:r>
          </a:p>
          <a:p>
            <a:pPr lvl="0"/>
            <a:r>
              <a:rPr lang="sl-SI" dirty="0"/>
              <a:t>stroški izobraževanj in usposabljanj, ki niso neposredno povezani z aktivnostmi operacije,</a:t>
            </a:r>
          </a:p>
          <a:p>
            <a:pPr lvl="0"/>
            <a:r>
              <a:rPr lang="sl-SI" dirty="0"/>
              <a:t>stroški izdelave dokumentacije, študij, analiz, ocen, strategij in drugih podobnih raziskav, kadar niso neposredno povezane z določeno operacijo,</a:t>
            </a:r>
          </a:p>
          <a:p>
            <a:pPr lvl="0"/>
            <a:r>
              <a:rPr lang="sl-SI" b="1" dirty="0"/>
              <a:t>prispevek v naravi.</a:t>
            </a:r>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A8B3B64-652B-44FA-A6C1-FB6C37865B5B}"/>
              </a:ext>
            </a:extLst>
          </p:cNvPr>
          <p:cNvSpPr>
            <a:spLocks noGrp="1"/>
          </p:cNvSpPr>
          <p:nvPr>
            <p:ph idx="1"/>
          </p:nvPr>
        </p:nvSpPr>
        <p:spPr>
          <a:xfrm>
            <a:off x="457200" y="764704"/>
            <a:ext cx="7931224" cy="5904656"/>
          </a:xfrm>
        </p:spPr>
        <p:txBody>
          <a:bodyPr>
            <a:normAutofit fontScale="70000" lnSpcReduction="20000"/>
          </a:bodyPr>
          <a:lstStyle/>
          <a:p>
            <a:pPr marL="109728" indent="0">
              <a:buNone/>
            </a:pPr>
            <a:r>
              <a:rPr lang="sl-SI" sz="3100" b="1" dirty="0"/>
              <a:t>POMEMBNO!</a:t>
            </a:r>
            <a:endParaRPr lang="sl-SI" sz="3100" dirty="0"/>
          </a:p>
          <a:p>
            <a:pPr marL="109728" indent="0">
              <a:buNone/>
            </a:pPr>
            <a:endParaRPr lang="sl-SI" sz="3100" dirty="0"/>
          </a:p>
          <a:p>
            <a:pPr marL="109728" indent="0">
              <a:buNone/>
            </a:pPr>
            <a:r>
              <a:rPr lang="sl-SI" sz="3100" dirty="0"/>
              <a:t>Neupravičeni stroški so tudi:</a:t>
            </a:r>
          </a:p>
          <a:p>
            <a:pPr lvl="0"/>
            <a:r>
              <a:rPr lang="sl-SI" sz="3100" dirty="0"/>
              <a:t>stroški nastali na podlagi računov, ki jih je upravičenec izstavil samemu sebi ali mu jih je izstavil partner v projektu,</a:t>
            </a:r>
          </a:p>
          <a:p>
            <a:pPr lvl="0"/>
            <a:r>
              <a:rPr lang="sl-SI" sz="3100" dirty="0"/>
              <a:t>posredni stroški </a:t>
            </a:r>
          </a:p>
          <a:p>
            <a:pPr lvl="0"/>
            <a:r>
              <a:rPr lang="sl-SI" sz="3100" dirty="0"/>
              <a:t>stroški, ki niso potrebni za izvedbo operacije ter niso v skladu z namenom in ciljem operacije.</a:t>
            </a:r>
          </a:p>
          <a:p>
            <a:pPr marL="109728" indent="0">
              <a:buNone/>
            </a:pPr>
            <a:endParaRPr lang="sl-SI" sz="3100" dirty="0"/>
          </a:p>
          <a:p>
            <a:pPr marL="109728" indent="0">
              <a:buNone/>
            </a:pPr>
            <a:r>
              <a:rPr lang="sl-SI" sz="3100" dirty="0"/>
              <a:t>Strošek storitve zunanjega izvajalca je neupravičen, če je: </a:t>
            </a:r>
          </a:p>
          <a:p>
            <a:r>
              <a:rPr lang="sl-SI" sz="3100" dirty="0"/>
              <a:t>zunanji izvajalec povezana družba po pravilih zakona, ki ureja gospodarske družbe ali </a:t>
            </a:r>
          </a:p>
          <a:p>
            <a:r>
              <a:rPr lang="sl-SI" sz="3100" dirty="0"/>
              <a:t>zakoniti zastopnik upravičenca, ali njegov družinski član: </a:t>
            </a:r>
          </a:p>
          <a:p>
            <a:pPr lvl="1"/>
            <a:r>
              <a:rPr lang="sl-SI" sz="3100" dirty="0"/>
              <a:t>udeležen kot poslovodja, član poslovodstva ali zakoniti zastopnik zunanjega izvajalca </a:t>
            </a:r>
          </a:p>
          <a:p>
            <a:pPr lvl="1"/>
            <a:r>
              <a:rPr lang="sl-SI" sz="3100" dirty="0"/>
              <a:t>ali je neposredno ali preko drugih pravnih oseb v več kot petindvajset odstotnem deležu udeležen pri ustanoviteljskih pravicah, upravljanju ali kapitalu zunanjega izvajalca. </a:t>
            </a:r>
          </a:p>
          <a:p>
            <a:endParaRPr lang="sl-SI" dirty="0"/>
          </a:p>
        </p:txBody>
      </p:sp>
    </p:spTree>
    <p:extLst>
      <p:ext uri="{BB962C8B-B14F-4D97-AF65-F5344CB8AC3E}">
        <p14:creationId xmlns:p14="http://schemas.microsoft.com/office/powerpoint/2010/main" val="365571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764704"/>
            <a:ext cx="8219256" cy="629816"/>
          </a:xfrm>
        </p:spPr>
        <p:txBody>
          <a:bodyPr>
            <a:normAutofit/>
          </a:bodyPr>
          <a:lstStyle/>
          <a:p>
            <a:r>
              <a:rPr lang="sl-SI" sz="2800" dirty="0"/>
              <a:t>UPRAVIČENO OBMOČJE</a:t>
            </a:r>
          </a:p>
        </p:txBody>
      </p:sp>
      <p:sp>
        <p:nvSpPr>
          <p:cNvPr id="3" name="Ograda vsebine 2"/>
          <p:cNvSpPr>
            <a:spLocks noGrp="1"/>
          </p:cNvSpPr>
          <p:nvPr>
            <p:ph idx="1"/>
          </p:nvPr>
        </p:nvSpPr>
        <p:spPr>
          <a:xfrm>
            <a:off x="457200" y="1484784"/>
            <a:ext cx="8219256" cy="5089752"/>
          </a:xfrm>
        </p:spPr>
        <p:txBody>
          <a:bodyPr>
            <a:normAutofit/>
          </a:bodyPr>
          <a:lstStyle/>
          <a:p>
            <a:r>
              <a:rPr lang="sl-SI" dirty="0"/>
              <a:t>Operacija se lahko izvede le na območju urbanih naselij, ki so </a:t>
            </a:r>
            <a:r>
              <a:rPr lang="sl-SI" b="1" dirty="0"/>
              <a:t>Kočevje, Ribnica, Kočevska Reka, Dolga vas, Šalka vas, Fara, Hrib – Loški Potok, Osilnica, Sodražica, Velike Lašče, Videm (Dobrepolje), razen aktivnosti promocije</a:t>
            </a:r>
            <a:r>
              <a:rPr lang="sl-SI" dirty="0"/>
              <a:t>, ki se neposredno navezujejo na izvajanje operacije, se lahko izvajajo na celotnem območju Slovenije, vendar izven mestnih naselij mestnih občin določenih v Prilogi 1 Uredbe CLLD.</a:t>
            </a:r>
          </a:p>
          <a:p>
            <a:pPr>
              <a:buNone/>
            </a:pPr>
            <a:endParaRPr lang="sl-SI" dirty="0"/>
          </a:p>
          <a:p>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19218" y="980728"/>
            <a:ext cx="8291264" cy="5400600"/>
          </a:xfrm>
        </p:spPr>
        <p:txBody>
          <a:bodyPr>
            <a:normAutofit/>
          </a:bodyPr>
          <a:lstStyle/>
          <a:p>
            <a:endParaRPr lang="sl-SI" sz="1800" dirty="0"/>
          </a:p>
          <a:p>
            <a:r>
              <a:rPr lang="sl-SI" sz="1800" dirty="0"/>
              <a:t>Za kategorije stroškov:</a:t>
            </a:r>
          </a:p>
          <a:p>
            <a:pPr lvl="1"/>
            <a:r>
              <a:rPr lang="sl-SI" sz="2000" dirty="0"/>
              <a:t>stroški informiranja in komuniciranja;</a:t>
            </a:r>
          </a:p>
          <a:p>
            <a:pPr lvl="1"/>
            <a:r>
              <a:rPr lang="sl-SI" sz="2000" dirty="0"/>
              <a:t>stroški storitev zunanjih izvajalcev;</a:t>
            </a:r>
          </a:p>
          <a:p>
            <a:pPr lvl="1"/>
            <a:r>
              <a:rPr lang="sl-SI" sz="2000" dirty="0"/>
              <a:t>stroški nakupa zemljišča z objektom ali z delom objekta;</a:t>
            </a:r>
          </a:p>
          <a:p>
            <a:pPr lvl="1"/>
            <a:r>
              <a:rPr lang="sl-SI" sz="2000" dirty="0"/>
              <a:t>stroški nakupa zemljišč;</a:t>
            </a:r>
          </a:p>
          <a:p>
            <a:pPr lvl="1"/>
            <a:r>
              <a:rPr lang="sl-SI" sz="2000" dirty="0"/>
              <a:t>stroški gradnje;</a:t>
            </a:r>
          </a:p>
          <a:p>
            <a:pPr lvl="1"/>
            <a:r>
              <a:rPr lang="sl-SI" sz="2000" dirty="0"/>
              <a:t>stroški opreme in drugih opredmetenih osnovnih sredstev.</a:t>
            </a:r>
            <a:endParaRPr lang="sl-SI" dirty="0"/>
          </a:p>
          <a:p>
            <a:pPr lvl="1"/>
            <a:endParaRPr lang="sl-SI" dirty="0"/>
          </a:p>
          <a:p>
            <a:pPr lvl="1"/>
            <a:endParaRPr lang="sl-SI" dirty="0"/>
          </a:p>
          <a:p>
            <a:pPr lvl="1"/>
            <a:endParaRPr lang="sl-SI" dirty="0"/>
          </a:p>
          <a:p>
            <a:pPr lvl="1"/>
            <a:endParaRPr lang="sl-SI" dirty="0"/>
          </a:p>
          <a:p>
            <a:pPr lvl="1"/>
            <a:endParaRPr lang="sl-SI" dirty="0"/>
          </a:p>
          <a:p>
            <a:pPr lvl="1"/>
            <a:endParaRPr lang="sl-SI" dirty="0"/>
          </a:p>
          <a:p>
            <a:pPr lvl="1"/>
            <a:endParaRPr lang="sl-SI" dirty="0"/>
          </a:p>
          <a:p>
            <a:pPr lvl="1">
              <a:buNone/>
            </a:pPr>
            <a:endParaRPr lang="sl-SI" dirty="0"/>
          </a:p>
        </p:txBody>
      </p:sp>
      <p:graphicFrame>
        <p:nvGraphicFramePr>
          <p:cNvPr id="6" name="Tabela 5"/>
          <p:cNvGraphicFramePr>
            <a:graphicFrameLocks noGrp="1"/>
          </p:cNvGraphicFramePr>
          <p:nvPr>
            <p:extLst>
              <p:ext uri="{D42A27DB-BD31-4B8C-83A1-F6EECF244321}">
                <p14:modId xmlns:p14="http://schemas.microsoft.com/office/powerpoint/2010/main" val="2124422416"/>
              </p:ext>
            </p:extLst>
          </p:nvPr>
        </p:nvGraphicFramePr>
        <p:xfrm>
          <a:off x="865344" y="4797152"/>
          <a:ext cx="7920880" cy="1310640"/>
        </p:xfrm>
        <a:graphic>
          <a:graphicData uri="http://schemas.openxmlformats.org/drawingml/2006/table">
            <a:tbl>
              <a:tblPr firstRow="1" bandRow="1">
                <a:tableStyleId>{5C22544A-7EE6-4342-B048-85BDC9FD1C3A}</a:tableStyleId>
              </a:tblPr>
              <a:tblGrid>
                <a:gridCol w="7920880">
                  <a:extLst>
                    <a:ext uri="{9D8B030D-6E8A-4147-A177-3AD203B41FA5}">
                      <a16:colId xmlns:a16="http://schemas.microsoft.com/office/drawing/2014/main" val="20000"/>
                    </a:ext>
                  </a:extLst>
                </a:gridCol>
              </a:tblGrid>
              <a:tr h="115212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sl-SI" sz="1600" dirty="0">
                          <a:solidFill>
                            <a:schemeClr val="tx1">
                              <a:lumMod val="75000"/>
                              <a:lumOff val="25000"/>
                            </a:schemeClr>
                          </a:solidFill>
                        </a:rPr>
                        <a:t>Za stroške dela zunanjega izvajalca, ki jih uvrščamo pod stroške storitev zunanjih izvajalcev (za delo po avtorski pogodbi, delo po </a:t>
                      </a:r>
                      <a:r>
                        <a:rPr lang="sl-SI" sz="1600" dirty="0" err="1">
                          <a:solidFill>
                            <a:schemeClr val="tx1">
                              <a:lumMod val="75000"/>
                              <a:lumOff val="25000"/>
                            </a:schemeClr>
                          </a:solidFill>
                        </a:rPr>
                        <a:t>podjemni</a:t>
                      </a:r>
                      <a:r>
                        <a:rPr lang="sl-SI" sz="1600" dirty="0">
                          <a:solidFill>
                            <a:schemeClr val="tx1">
                              <a:lumMod val="75000"/>
                              <a:lumOff val="25000"/>
                            </a:schemeClr>
                          </a:solidFill>
                        </a:rPr>
                        <a:t> pogodbi, delo preko študentsko servisa) </a:t>
                      </a:r>
                      <a:r>
                        <a:rPr lang="sl-SI" sz="1600" u="sng" dirty="0">
                          <a:solidFill>
                            <a:schemeClr val="tx1">
                              <a:lumMod val="75000"/>
                              <a:lumOff val="25000"/>
                            </a:schemeClr>
                          </a:solidFill>
                        </a:rPr>
                        <a:t>prav tako priložite 1 ponudbo, ki je osnova za izračun višine upravičenih stroškov v Finančnem načrtu – stroškovniku.</a:t>
                      </a:r>
                      <a:endParaRPr lang="sl-SI" sz="1600" dirty="0">
                        <a:solidFill>
                          <a:schemeClr val="tx1">
                            <a:lumMod val="75000"/>
                            <a:lumOff val="25000"/>
                          </a:schemeClr>
                        </a:solidFill>
                      </a:endParaRPr>
                    </a:p>
                  </a:txBody>
                  <a:tcP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4030600340"/>
              </p:ext>
            </p:extLst>
          </p:nvPr>
        </p:nvGraphicFramePr>
        <p:xfrm>
          <a:off x="882472" y="3861048"/>
          <a:ext cx="7920880" cy="864096"/>
        </p:xfrm>
        <a:graphic>
          <a:graphicData uri="http://schemas.openxmlformats.org/drawingml/2006/table">
            <a:tbl>
              <a:tblPr firstRow="1" bandRow="1">
                <a:tableStyleId>{5C22544A-7EE6-4342-B048-85BDC9FD1C3A}</a:tableStyleId>
              </a:tblPr>
              <a:tblGrid>
                <a:gridCol w="7920880">
                  <a:extLst>
                    <a:ext uri="{9D8B030D-6E8A-4147-A177-3AD203B41FA5}">
                      <a16:colId xmlns:a16="http://schemas.microsoft.com/office/drawing/2014/main" val="20000"/>
                    </a:ext>
                  </a:extLst>
                </a:gridCol>
              </a:tblGrid>
              <a:tr h="864096">
                <a:tc>
                  <a:txBody>
                    <a:bodyPr/>
                    <a:lstStyle/>
                    <a:p>
                      <a:r>
                        <a:rPr lang="sl-SI" sz="1600" dirty="0">
                          <a:solidFill>
                            <a:schemeClr val="tx1">
                              <a:lumMod val="75000"/>
                              <a:lumOff val="25000"/>
                            </a:schemeClr>
                          </a:solidFill>
                        </a:rPr>
                        <a:t>priložite </a:t>
                      </a:r>
                      <a:r>
                        <a:rPr lang="sl-SI" sz="1600" u="sng" dirty="0">
                          <a:solidFill>
                            <a:schemeClr val="tx1">
                              <a:lumMod val="75000"/>
                              <a:lumOff val="25000"/>
                            </a:schemeClr>
                          </a:solidFill>
                        </a:rPr>
                        <a:t>po 1 ponudbo, ki je osnova za izračun višine upravičenih stroškov  v Finančnem načrtu – stroškovniku.</a:t>
                      </a:r>
                      <a:r>
                        <a:rPr lang="sl-SI" sz="1600" dirty="0">
                          <a:solidFill>
                            <a:schemeClr val="tx1">
                              <a:lumMod val="75000"/>
                              <a:lumOff val="25000"/>
                            </a:schemeClr>
                          </a:solidFill>
                        </a:rPr>
                        <a:t> V Excelovo tabelo vpišite ponudbene zneske za posamezne predvidene stroške operacije.</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sp>
        <p:nvSpPr>
          <p:cNvPr id="7" name="Naslov 1">
            <a:extLst>
              <a:ext uri="{FF2B5EF4-FFF2-40B4-BE49-F238E27FC236}">
                <a16:creationId xmlns:a16="http://schemas.microsoft.com/office/drawing/2014/main" id="{C83E778D-756D-4244-997A-F3515DD3FC5C}"/>
              </a:ext>
            </a:extLst>
          </p:cNvPr>
          <p:cNvSpPr txBox="1">
            <a:spLocks/>
          </p:cNvSpPr>
          <p:nvPr/>
        </p:nvSpPr>
        <p:spPr>
          <a:xfrm>
            <a:off x="619218" y="606192"/>
            <a:ext cx="8219256" cy="629816"/>
          </a:xfrm>
          <a:prstGeom prst="rect">
            <a:avLst/>
          </a:prstGeom>
        </p:spPr>
        <p:txBody>
          <a:bodyPr vert="horz" anchor="ctr">
            <a:normAutofit fontScale="77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sl-SI" sz="2800" dirty="0"/>
              <a:t>NAJVIŠJE PRIZNANE VREDNOSTI ZA POSAMEZNO VRSTO UPRAVIČENEGA STROŠKA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57200" y="1412776"/>
            <a:ext cx="8291264" cy="4968552"/>
          </a:xfrm>
        </p:spPr>
        <p:txBody>
          <a:bodyPr>
            <a:normAutofit/>
          </a:bodyPr>
          <a:lstStyle/>
          <a:p>
            <a:r>
              <a:rPr lang="sl-SI" dirty="0"/>
              <a:t>Za kategorijo stroška:</a:t>
            </a:r>
          </a:p>
          <a:p>
            <a:pPr lvl="1"/>
            <a:r>
              <a:rPr lang="sl-SI" u="sng" dirty="0"/>
              <a:t>Splošni stroški</a:t>
            </a:r>
            <a:r>
              <a:rPr lang="sl-SI" dirty="0"/>
              <a:t> (največ 10 % upravičenih stroškov za zadevno operacijo, upravičeni od 1. 1. 2014</a:t>
            </a:r>
            <a:r>
              <a:rPr lang="sl-SI" b="1" dirty="0"/>
              <a:t>)</a:t>
            </a:r>
            <a:r>
              <a:rPr lang="sl-SI" dirty="0"/>
              <a:t> </a:t>
            </a:r>
            <a:r>
              <a:rPr lang="sl-SI" u="sng" dirty="0"/>
              <a:t>priložite </a:t>
            </a:r>
            <a:r>
              <a:rPr lang="sl-SI" b="1" u="sng" dirty="0">
                <a:solidFill>
                  <a:schemeClr val="accent4">
                    <a:lumMod val="75000"/>
                  </a:schemeClr>
                </a:solidFill>
              </a:rPr>
              <a:t>kopijo računa iz katerega bo razvidno, da je račun povezan s pripravo in izvedbo naložbe</a:t>
            </a:r>
            <a:r>
              <a:rPr lang="sl-SI" b="1" dirty="0">
                <a:solidFill>
                  <a:schemeClr val="accent4">
                    <a:lumMod val="75000"/>
                  </a:schemeClr>
                </a:solidFill>
              </a:rPr>
              <a:t>. </a:t>
            </a:r>
            <a:r>
              <a:rPr lang="sl-SI" dirty="0"/>
              <a:t>Račun je osnova za izračun višine upravičenih stroškov  v Finančnem načrtu – stroškovniku.</a:t>
            </a:r>
          </a:p>
          <a:p>
            <a:endParaRPr lang="sl-SI" dirty="0"/>
          </a:p>
        </p:txBody>
      </p:sp>
      <p:sp>
        <p:nvSpPr>
          <p:cNvPr id="5" name="Naslov 1">
            <a:extLst>
              <a:ext uri="{FF2B5EF4-FFF2-40B4-BE49-F238E27FC236}">
                <a16:creationId xmlns:a16="http://schemas.microsoft.com/office/drawing/2014/main" id="{DA85961C-4C72-4788-9088-C7D525D4512E}"/>
              </a:ext>
            </a:extLst>
          </p:cNvPr>
          <p:cNvSpPr txBox="1">
            <a:spLocks/>
          </p:cNvSpPr>
          <p:nvPr/>
        </p:nvSpPr>
        <p:spPr>
          <a:xfrm>
            <a:off x="619218" y="606192"/>
            <a:ext cx="8219256" cy="629816"/>
          </a:xfrm>
          <a:prstGeom prst="rect">
            <a:avLst/>
          </a:prstGeom>
        </p:spPr>
        <p:txBody>
          <a:bodyPr vert="horz" anchor="ctr">
            <a:normAutofit fontScale="77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sl-SI" sz="2800" dirty="0"/>
              <a:t>NAJVIŠJE PRIZNANE VREDNOSTI ZA POSAMEZNO VRSTO UPRAVIČENEGA STROŠKA</a:t>
            </a:r>
          </a:p>
        </p:txBody>
      </p:sp>
      <p:sp>
        <p:nvSpPr>
          <p:cNvPr id="3" name="PoljeZBesedilom 2">
            <a:extLst>
              <a:ext uri="{FF2B5EF4-FFF2-40B4-BE49-F238E27FC236}">
                <a16:creationId xmlns:a16="http://schemas.microsoft.com/office/drawing/2014/main" id="{0F73A68B-161A-4584-A62C-B9968B373D87}"/>
              </a:ext>
            </a:extLst>
          </p:cNvPr>
          <p:cNvSpPr txBox="1"/>
          <p:nvPr/>
        </p:nvSpPr>
        <p:spPr>
          <a:xfrm>
            <a:off x="971600" y="4941168"/>
            <a:ext cx="7416824" cy="1077218"/>
          </a:xfrm>
          <a:prstGeom prst="rect">
            <a:avLst/>
          </a:prstGeom>
          <a:solidFill>
            <a:schemeClr val="bg1">
              <a:lumMod val="85000"/>
            </a:schemeClr>
          </a:solidFill>
        </p:spPr>
        <p:txBody>
          <a:bodyPr wrap="square" rtlCol="0">
            <a:spAutoFit/>
          </a:bodyPr>
          <a:lstStyle/>
          <a:p>
            <a:pPr algn="just"/>
            <a:r>
              <a:rPr lang="sl-SI" sz="1600" b="1" dirty="0"/>
              <a:t>Gre zgolj za informativno vrednost stroškov v času načrtovanja projekta. Kot dokazilo o informativni vrednosti stroška lahko predložite ponudbe, spletne cenike ali elektronska sporočila ponudnikov blaga, storitev ali gradenj.</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467544" y="764704"/>
            <a:ext cx="6192688" cy="194421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solidFill>
                  <a:schemeClr val="tx1"/>
                </a:solidFill>
              </a:rPr>
              <a:t>Iz opisa predloga operacije v vlogi na javni poziv mora biti </a:t>
            </a:r>
            <a:r>
              <a:rPr lang="sl-SI" b="1" dirty="0">
                <a:solidFill>
                  <a:schemeClr val="tx1"/>
                </a:solidFill>
              </a:rPr>
              <a:t>razvidna zaprta finančna konstrukcija za celotno operacijo</a:t>
            </a:r>
            <a:r>
              <a:rPr lang="sl-SI" dirty="0">
                <a:solidFill>
                  <a:schemeClr val="tx1"/>
                </a:solidFill>
              </a:rPr>
              <a:t>, kar pomeni, da mora prikazovati razdelitev posameznih stroškov po posameznih partnerjih in vrstah stroškov.</a:t>
            </a:r>
          </a:p>
          <a:p>
            <a:pPr algn="ctr"/>
            <a:endParaRPr lang="sl-SI" dirty="0"/>
          </a:p>
        </p:txBody>
      </p:sp>
      <p:sp>
        <p:nvSpPr>
          <p:cNvPr id="5" name="Pravokotnik 4"/>
          <p:cNvSpPr/>
          <p:nvPr/>
        </p:nvSpPr>
        <p:spPr>
          <a:xfrm>
            <a:off x="3167336" y="2780928"/>
            <a:ext cx="5976664" cy="280831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solidFill>
                  <a:schemeClr val="tx1"/>
                </a:solidFill>
              </a:rPr>
              <a:t>Vsa potrebna dovoljenja oziroma soglasja, kot jih za izvedbo operacij določajo področni predpisi, morajo biti izdana najpozneje do zaključka izbirnega postopka na ravni odločanja v LAS. Če je za operacijo predpisano gradbeno dovoljenje v skladu z zakonom, ki ureja graditev, mora biti pravnomočno gradbeno dovoljenje priloženo </a:t>
            </a:r>
            <a:r>
              <a:rPr lang="sl-SI" b="1" dirty="0">
                <a:solidFill>
                  <a:schemeClr val="tx1"/>
                </a:solidFill>
              </a:rPr>
              <a:t>ob oddaji vloge.</a:t>
            </a:r>
          </a:p>
          <a:p>
            <a:pPr algn="ctr"/>
            <a:endParaRPr lang="sl-SI" dirty="0"/>
          </a:p>
        </p:txBody>
      </p:sp>
      <p:sp>
        <p:nvSpPr>
          <p:cNvPr id="3" name="Označba mesta vsebine 2">
            <a:extLst>
              <a:ext uri="{FF2B5EF4-FFF2-40B4-BE49-F238E27FC236}">
                <a16:creationId xmlns:a16="http://schemas.microsoft.com/office/drawing/2014/main" id="{98B188A0-BC27-462F-8A57-D112F84DC845}"/>
              </a:ext>
            </a:extLst>
          </p:cNvPr>
          <p:cNvSpPr>
            <a:spLocks noGrp="1"/>
          </p:cNvSpPr>
          <p:nvPr>
            <p:ph idx="1"/>
          </p:nvPr>
        </p:nvSpPr>
        <p:spPr/>
        <p:txBody>
          <a:bodyPr/>
          <a:lstStyle/>
          <a:p>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endParaRPr lang="sl-SI" dirty="0"/>
          </a:p>
          <a:p>
            <a:endParaRPr lang="sl-SI" dirty="0"/>
          </a:p>
        </p:txBody>
      </p:sp>
      <p:sp>
        <p:nvSpPr>
          <p:cNvPr id="5" name="Pravokotnik 4"/>
          <p:cNvSpPr/>
          <p:nvPr/>
        </p:nvSpPr>
        <p:spPr>
          <a:xfrm>
            <a:off x="467544" y="836712"/>
            <a:ext cx="7272808" cy="23762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sl-SI" dirty="0"/>
              <a:t>Upravičeni stroški posamezne operacije ne smejo biti financirani z drugimi javnimi sredstvi. Javna podpora na podlagi tega javnega poziva se ne dodeli in izplača za tiste upravičene stroške, za katere je upravičenec že prejel sredstva državnega proračuna Republike Slovenije, sredstva Evropske unije ali druga javna sredstva </a:t>
            </a:r>
            <a:r>
              <a:rPr lang="sl-SI" b="1" dirty="0"/>
              <a:t>(prepoved dvojnega financiranja).</a:t>
            </a:r>
            <a:r>
              <a:rPr lang="sl-SI" dirty="0"/>
              <a:t> </a:t>
            </a:r>
          </a:p>
        </p:txBody>
      </p:sp>
      <p:sp>
        <p:nvSpPr>
          <p:cNvPr id="7" name="Pravokotnik 6"/>
          <p:cNvSpPr/>
          <p:nvPr/>
        </p:nvSpPr>
        <p:spPr>
          <a:xfrm>
            <a:off x="467544" y="3429000"/>
            <a:ext cx="8136904" cy="108012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Razliko do 100 %</a:t>
            </a:r>
            <a:r>
              <a:rPr lang="sl-SI" b="1" dirty="0"/>
              <a:t> </a:t>
            </a:r>
            <a:r>
              <a:rPr lang="sl-SI" dirty="0"/>
              <a:t>upravičenih stroškov ter neupravičene stroške krije upravičenec kot nosilec operacije in</a:t>
            </a:r>
            <a:r>
              <a:rPr lang="sl-SI" b="1" dirty="0"/>
              <a:t> </a:t>
            </a:r>
            <a:r>
              <a:rPr lang="sl-SI" dirty="0"/>
              <a:t>projektni partnerji iz lastnih sredstev.</a:t>
            </a:r>
          </a:p>
          <a:p>
            <a:pPr algn="ctr"/>
            <a:endParaRPr lang="sl-SI" dirty="0"/>
          </a:p>
        </p:txBody>
      </p:sp>
      <p:sp>
        <p:nvSpPr>
          <p:cNvPr id="8" name="Pravokotnik 7"/>
          <p:cNvSpPr/>
          <p:nvPr/>
        </p:nvSpPr>
        <p:spPr>
          <a:xfrm>
            <a:off x="467544" y="4641728"/>
            <a:ext cx="5328592" cy="1800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Podprta operacija se mora uporabljati izključno za namen in dejavnost, za katero je bila javna podpora izplačana v skladu z 71. členom Uredbe 1303/2013/EU.</a:t>
            </a:r>
          </a:p>
          <a:p>
            <a:pPr algn="ctr"/>
            <a:endParaRPr lang="sl-SI" dirty="0"/>
          </a:p>
        </p:txBody>
      </p:sp>
      <p:sp>
        <p:nvSpPr>
          <p:cNvPr id="2" name="PoljeZBesedilom 1">
            <a:extLst>
              <a:ext uri="{FF2B5EF4-FFF2-40B4-BE49-F238E27FC236}">
                <a16:creationId xmlns:a16="http://schemas.microsoft.com/office/drawing/2014/main" id="{D9D23A73-9172-4476-9FF4-108115483F07}"/>
              </a:ext>
            </a:extLst>
          </p:cNvPr>
          <p:cNvSpPr txBox="1"/>
          <p:nvPr/>
        </p:nvSpPr>
        <p:spPr>
          <a:xfrm>
            <a:off x="6012160" y="4797152"/>
            <a:ext cx="2520280" cy="1477328"/>
          </a:xfrm>
          <a:prstGeom prst="rect">
            <a:avLst/>
          </a:prstGeom>
          <a:solidFill>
            <a:schemeClr val="accent1"/>
          </a:solidFill>
        </p:spPr>
        <p:txBody>
          <a:bodyPr wrap="square" rtlCol="0">
            <a:spAutoFit/>
          </a:bodyPr>
          <a:lstStyle/>
          <a:p>
            <a:pPr algn="ctr"/>
            <a:r>
              <a:rPr lang="sl-SI" dirty="0">
                <a:solidFill>
                  <a:schemeClr val="bg1"/>
                </a:solidFill>
              </a:rPr>
              <a:t>Pomoč </a:t>
            </a:r>
            <a:r>
              <a:rPr lang="sl-SI" i="1" dirty="0">
                <a:solidFill>
                  <a:schemeClr val="bg1"/>
                </a:solidFill>
              </a:rPr>
              <a:t>DE MINIMIS</a:t>
            </a:r>
            <a:r>
              <a:rPr lang="sl-SI" dirty="0">
                <a:solidFill>
                  <a:schemeClr val="bg1"/>
                </a:solidFill>
              </a:rPr>
              <a:t> se šteje za dodeljeno z dnem podpisa pogodbe z MGRT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20688"/>
            <a:ext cx="8280920" cy="504056"/>
          </a:xfrm>
        </p:spPr>
        <p:txBody>
          <a:bodyPr>
            <a:normAutofit fontScale="90000"/>
          </a:bodyPr>
          <a:lstStyle/>
          <a:p>
            <a:r>
              <a:rPr lang="sl-SI" sz="2800" dirty="0"/>
              <a:t>ČASOVNI OKVIR IZVEDBE OPERACIJE</a:t>
            </a:r>
          </a:p>
        </p:txBody>
      </p:sp>
      <p:sp>
        <p:nvSpPr>
          <p:cNvPr id="3" name="Ograda vsebine 2"/>
          <p:cNvSpPr>
            <a:spLocks noGrp="1"/>
          </p:cNvSpPr>
          <p:nvPr>
            <p:ph idx="1"/>
          </p:nvPr>
        </p:nvSpPr>
        <p:spPr>
          <a:xfrm>
            <a:off x="457200" y="1196752"/>
            <a:ext cx="8219256" cy="5377784"/>
          </a:xfrm>
        </p:spPr>
        <p:txBody>
          <a:bodyPr>
            <a:normAutofit fontScale="85000" lnSpcReduction="20000"/>
          </a:bodyPr>
          <a:lstStyle/>
          <a:p>
            <a:r>
              <a:rPr lang="sl-SI" dirty="0"/>
              <a:t>Upravičeni stroški za izvedbo operacij sofinanciranih iz ESRR so stroški, ki so nastali po oddaji vloge </a:t>
            </a:r>
            <a:r>
              <a:rPr lang="sl-SI" b="1" dirty="0"/>
              <a:t>s strani LAS v odobritev na MGRT, vendar ne pred datumom začetka operacije, ki je določen v vlogi za prijavo operacije</a:t>
            </a:r>
            <a:r>
              <a:rPr lang="sl-SI" dirty="0"/>
              <a:t>. </a:t>
            </a:r>
          </a:p>
          <a:p>
            <a:endParaRPr lang="sl-SI" b="1" dirty="0"/>
          </a:p>
          <a:p>
            <a:r>
              <a:rPr lang="sl-SI" dirty="0"/>
              <a:t>Upravičenec mora izvesti operacijo najkasneje do </a:t>
            </a:r>
            <a:r>
              <a:rPr lang="sl-SI" b="1" dirty="0"/>
              <a:t>30. 6. 2023</a:t>
            </a:r>
            <a:r>
              <a:rPr lang="sl-SI" dirty="0"/>
              <a:t>, kar je hkrati tudi zadnji rok za upravičenost stroškov in izdatkov operacije ter oddajo končnega zahtevka za izplačilo operacije. Obdobje trajanja operacije mora vključevati čas za izvedbo glavnih aktivnosti ter čas za administrativni zaključek operacije. </a:t>
            </a:r>
          </a:p>
          <a:p>
            <a:endParaRPr lang="sl-SI" dirty="0"/>
          </a:p>
          <a:p>
            <a:r>
              <a:rPr lang="sl-SI" dirty="0"/>
              <a:t>Zahtevek z vsemi dokazili mora prispeti na naslov LAS Po poteh dediščine od Turjaka do Kolpe, Trata XIV 6A, 1330 Kočevje, </a:t>
            </a:r>
            <a:r>
              <a:rPr lang="sl-SI" b="1" dirty="0"/>
              <a:t>najkasneje 30 dni pred rokom določenim za zaključek operacije.</a:t>
            </a:r>
          </a:p>
        </p:txBody>
      </p:sp>
      <p:pic>
        <p:nvPicPr>
          <p:cNvPr id="5" name="Slika 4">
            <a:extLst>
              <a:ext uri="{FF2B5EF4-FFF2-40B4-BE49-F238E27FC236}">
                <a16:creationId xmlns:a16="http://schemas.microsoft.com/office/drawing/2014/main" id="{8828DD02-84D2-4E86-9C4B-D41B906347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3537012"/>
            <a:ext cx="1056117" cy="79208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764704"/>
            <a:ext cx="8291264" cy="629816"/>
          </a:xfrm>
        </p:spPr>
        <p:txBody>
          <a:bodyPr>
            <a:normAutofit/>
          </a:bodyPr>
          <a:lstStyle/>
          <a:p>
            <a:r>
              <a:rPr lang="sl-SI" sz="2800" dirty="0"/>
              <a:t>PRIPOROČILA</a:t>
            </a:r>
          </a:p>
        </p:txBody>
      </p:sp>
      <p:sp>
        <p:nvSpPr>
          <p:cNvPr id="3" name="Ograda vsebine 2"/>
          <p:cNvSpPr>
            <a:spLocks noGrp="1"/>
          </p:cNvSpPr>
          <p:nvPr>
            <p:ph idx="1"/>
          </p:nvPr>
        </p:nvSpPr>
        <p:spPr>
          <a:xfrm>
            <a:off x="457200" y="1412776"/>
            <a:ext cx="8219256" cy="5161760"/>
          </a:xfrm>
        </p:spPr>
        <p:txBody>
          <a:bodyPr>
            <a:normAutofit/>
          </a:bodyPr>
          <a:lstStyle/>
          <a:p>
            <a:r>
              <a:rPr lang="sl-SI" dirty="0">
                <a:solidFill>
                  <a:schemeClr val="bg2">
                    <a:lumMod val="25000"/>
                  </a:schemeClr>
                </a:solidFill>
              </a:rPr>
              <a:t>Spremljajte informacije na spletni strani LAS PPD.</a:t>
            </a:r>
          </a:p>
          <a:p>
            <a:r>
              <a:rPr lang="sl-SI" dirty="0">
                <a:solidFill>
                  <a:schemeClr val="accent2">
                    <a:lumMod val="75000"/>
                  </a:schemeClr>
                </a:solidFill>
              </a:rPr>
              <a:t>Pred začetkom pisanja vloge preglejte SLR, k realizaciji katerega ukrepa prispeva izvedba vaše operacije (poglavje 11 SLR).</a:t>
            </a:r>
          </a:p>
          <a:p>
            <a:r>
              <a:rPr lang="sl-SI" dirty="0">
                <a:solidFill>
                  <a:schemeClr val="bg2">
                    <a:lumMod val="25000"/>
                  </a:schemeClr>
                </a:solidFill>
              </a:rPr>
              <a:t>Preglejte merila za ocenjevanje vlog.</a:t>
            </a:r>
          </a:p>
          <a:p>
            <a:r>
              <a:rPr lang="sl-SI" dirty="0">
                <a:solidFill>
                  <a:schemeClr val="accent2">
                    <a:lumMod val="75000"/>
                  </a:schemeClr>
                </a:solidFill>
              </a:rPr>
              <a:t>Pred oddajo vloge preglejte ali ste priložili vse priloge - sestavni deli vloge morajo biti speti in vloženi v mapo po vrstnem redu. </a:t>
            </a:r>
          </a:p>
          <a:p>
            <a:r>
              <a:rPr lang="sl-SI" dirty="0">
                <a:solidFill>
                  <a:schemeClr val="bg2">
                    <a:lumMod val="25000"/>
                  </a:schemeClr>
                </a:solidFill>
              </a:rPr>
              <a:t>Pravilno označite ovojnico.</a:t>
            </a:r>
          </a:p>
          <a:p>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a:spcBef>
                <a:spcPts val="1200"/>
              </a:spcBef>
            </a:pPr>
            <a:r>
              <a:rPr lang="sl-SI" dirty="0"/>
              <a:t>Datum objave javnega poziva: </a:t>
            </a:r>
            <a:r>
              <a:rPr lang="sl-SI" b="1" u="sng" dirty="0">
                <a:solidFill>
                  <a:schemeClr val="accent2">
                    <a:lumMod val="75000"/>
                  </a:schemeClr>
                </a:solidFill>
              </a:rPr>
              <a:t>22. 2. 2021.</a:t>
            </a:r>
          </a:p>
          <a:p>
            <a:pPr>
              <a:spcBef>
                <a:spcPts val="1200"/>
              </a:spcBef>
            </a:pPr>
            <a:r>
              <a:rPr lang="sl-SI" dirty="0"/>
              <a:t>Rok za oddajo vlog: </a:t>
            </a:r>
            <a:r>
              <a:rPr lang="sl-SI" b="1" u="sng" dirty="0">
                <a:solidFill>
                  <a:schemeClr val="accent2">
                    <a:lumMod val="75000"/>
                  </a:schemeClr>
                </a:solidFill>
              </a:rPr>
              <a:t>23. 4. 2021.</a:t>
            </a:r>
          </a:p>
          <a:p>
            <a:pPr>
              <a:spcBef>
                <a:spcPts val="1200"/>
              </a:spcBef>
            </a:pPr>
            <a:r>
              <a:rPr lang="sl-SI" dirty="0"/>
              <a:t>Zadnja vprašanja v zvez z javnim pozivom bodo možna do: </a:t>
            </a:r>
            <a:r>
              <a:rPr lang="sl-SI" b="1" u="sng" dirty="0">
                <a:solidFill>
                  <a:schemeClr val="accent2">
                    <a:lumMod val="75000"/>
                  </a:schemeClr>
                </a:solidFill>
              </a:rPr>
              <a:t>20. 4. 2021</a:t>
            </a:r>
          </a:p>
          <a:p>
            <a:pPr>
              <a:spcBef>
                <a:spcPts val="1200"/>
              </a:spcBef>
            </a:pPr>
            <a:r>
              <a:rPr lang="sl-SI" dirty="0"/>
              <a:t>Informacije, spremembe, odgovori bodo objavljeni: </a:t>
            </a:r>
            <a:r>
              <a:rPr lang="sl-SI" dirty="0">
                <a:hlinkClick r:id="rId2"/>
              </a:rPr>
              <a:t>http://las-ppd.si/8-javni-poziv-las-esrr/</a:t>
            </a:r>
            <a:endParaRPr lang="sl-S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764704"/>
            <a:ext cx="8363272" cy="432048"/>
          </a:xfrm>
        </p:spPr>
        <p:txBody>
          <a:bodyPr>
            <a:noAutofit/>
          </a:bodyPr>
          <a:lstStyle/>
          <a:p>
            <a:r>
              <a:rPr lang="sl-SI" sz="2800" dirty="0"/>
              <a:t>KONTAKT - Informacije</a:t>
            </a:r>
          </a:p>
        </p:txBody>
      </p:sp>
      <p:sp>
        <p:nvSpPr>
          <p:cNvPr id="3" name="Ograda vsebine 2"/>
          <p:cNvSpPr>
            <a:spLocks noGrp="1"/>
          </p:cNvSpPr>
          <p:nvPr>
            <p:ph idx="1"/>
          </p:nvPr>
        </p:nvSpPr>
        <p:spPr>
          <a:xfrm>
            <a:off x="457200" y="1556792"/>
            <a:ext cx="7787208" cy="5017744"/>
          </a:xfrm>
        </p:spPr>
        <p:txBody>
          <a:bodyPr>
            <a:normAutofit/>
          </a:bodyPr>
          <a:lstStyle/>
          <a:p>
            <a:pPr>
              <a:spcBef>
                <a:spcPts val="1200"/>
              </a:spcBef>
            </a:pPr>
            <a:r>
              <a:rPr lang="sl-SI" dirty="0"/>
              <a:t>Vodilni partner LAS: </a:t>
            </a:r>
            <a:r>
              <a:rPr lang="sl-SI" dirty="0">
                <a:solidFill>
                  <a:schemeClr val="accent2">
                    <a:lumMod val="75000"/>
                  </a:schemeClr>
                </a:solidFill>
              </a:rPr>
              <a:t>RC Kočevje Ribnica d.o.o.</a:t>
            </a:r>
          </a:p>
          <a:p>
            <a:pPr>
              <a:spcBef>
                <a:spcPts val="1200"/>
              </a:spcBef>
            </a:pPr>
            <a:r>
              <a:rPr lang="sl-SI" dirty="0"/>
              <a:t>Naslov LAS: </a:t>
            </a:r>
            <a:r>
              <a:rPr lang="sl-SI" dirty="0">
                <a:solidFill>
                  <a:schemeClr val="accent2">
                    <a:lumMod val="75000"/>
                  </a:schemeClr>
                </a:solidFill>
              </a:rPr>
              <a:t>Trata XIV 6a, 1330 Kočevje</a:t>
            </a:r>
            <a:endParaRPr lang="sl-SI" b="1" u="sng" dirty="0">
              <a:solidFill>
                <a:schemeClr val="accent2">
                  <a:lumMod val="75000"/>
                </a:schemeClr>
              </a:solidFill>
            </a:endParaRPr>
          </a:p>
          <a:p>
            <a:pPr>
              <a:spcBef>
                <a:spcPts val="1200"/>
              </a:spcBef>
            </a:pPr>
            <a:r>
              <a:rPr lang="sl-SI" dirty="0"/>
              <a:t>Telefon:</a:t>
            </a:r>
            <a:r>
              <a:rPr lang="sl-SI" dirty="0">
                <a:solidFill>
                  <a:schemeClr val="accent2">
                    <a:lumMod val="75000"/>
                  </a:schemeClr>
                </a:solidFill>
              </a:rPr>
              <a:t>01/620 84 70</a:t>
            </a:r>
          </a:p>
          <a:p>
            <a:pPr>
              <a:spcBef>
                <a:spcPts val="1200"/>
              </a:spcBef>
            </a:pPr>
            <a:r>
              <a:rPr lang="sl-SI" dirty="0"/>
              <a:t>E-pošta:</a:t>
            </a:r>
            <a:r>
              <a:rPr lang="sl-SI" dirty="0">
                <a:solidFill>
                  <a:schemeClr val="accent2">
                    <a:lumMod val="75000"/>
                  </a:schemeClr>
                </a:solidFill>
              </a:rPr>
              <a:t> </a:t>
            </a:r>
            <a:r>
              <a:rPr lang="sl-SI" dirty="0">
                <a:solidFill>
                  <a:schemeClr val="accent2">
                    <a:lumMod val="75000"/>
                  </a:schemeClr>
                </a:solidFill>
                <a:hlinkClick r:id="rId2"/>
              </a:rPr>
              <a:t>info@las-</a:t>
            </a:r>
            <a:r>
              <a:rPr lang="sl-SI" dirty="0" err="1">
                <a:solidFill>
                  <a:schemeClr val="accent2">
                    <a:lumMod val="75000"/>
                  </a:schemeClr>
                </a:solidFill>
                <a:hlinkClick r:id="rId2"/>
              </a:rPr>
              <a:t>ppd.si</a:t>
            </a:r>
            <a:endParaRPr lang="sl-SI" dirty="0">
              <a:solidFill>
                <a:schemeClr val="accent2">
                  <a:lumMod val="75000"/>
                </a:schemeClr>
              </a:solidFill>
            </a:endParaRPr>
          </a:p>
          <a:p>
            <a:pPr>
              <a:spcBef>
                <a:spcPts val="1200"/>
              </a:spcBef>
            </a:pPr>
            <a:r>
              <a:rPr lang="sl-SI" dirty="0"/>
              <a:t>Dosegljivost:</a:t>
            </a:r>
            <a:r>
              <a:rPr lang="sl-SI" dirty="0">
                <a:solidFill>
                  <a:schemeClr val="accent2">
                    <a:lumMod val="75000"/>
                  </a:schemeClr>
                </a:solidFill>
              </a:rPr>
              <a:t> vsak delovnik med ponedeljkom in petkom med 9. in 11. uro ter med 12. in 15. uro - kontaktne osebe so Primož Pahor in Nina Sterle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916832"/>
            <a:ext cx="8147248" cy="4248472"/>
          </a:xfrm>
        </p:spPr>
        <p:txBody>
          <a:bodyPr/>
          <a:lstStyle/>
          <a:p>
            <a:pPr algn="ctr">
              <a:buNone/>
            </a:pPr>
            <a:endParaRPr lang="sl-SI" dirty="0"/>
          </a:p>
          <a:p>
            <a:pPr algn="ctr">
              <a:buNone/>
            </a:pPr>
            <a:endParaRPr lang="sl-SI" dirty="0"/>
          </a:p>
          <a:p>
            <a:pPr algn="ctr">
              <a:buNone/>
            </a:pPr>
            <a:r>
              <a:rPr lang="sl-SI" sz="3600" dirty="0"/>
              <a:t>HVALA ZA POZORNOST!</a:t>
            </a:r>
          </a:p>
        </p:txBody>
      </p:sp>
      <p:pic>
        <p:nvPicPr>
          <p:cNvPr id="4" name="Slika 3" descr="vprasajk.jpg"/>
          <p:cNvPicPr>
            <a:picLocks noChangeAspect="1"/>
          </p:cNvPicPr>
          <p:nvPr/>
        </p:nvPicPr>
        <p:blipFill>
          <a:blip r:embed="rId2" cstate="print"/>
          <a:stretch>
            <a:fillRect/>
          </a:stretch>
        </p:blipFill>
        <p:spPr>
          <a:xfrm>
            <a:off x="3635896" y="3789040"/>
            <a:ext cx="1737544" cy="130148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836712"/>
            <a:ext cx="8208912" cy="720080"/>
          </a:xfrm>
        </p:spPr>
        <p:txBody>
          <a:bodyPr/>
          <a:lstStyle/>
          <a:p>
            <a:r>
              <a:rPr lang="sl-SI" dirty="0"/>
              <a:t>8. Javni poziv - ESRR</a:t>
            </a:r>
          </a:p>
        </p:txBody>
      </p:sp>
      <p:sp>
        <p:nvSpPr>
          <p:cNvPr id="3" name="Ograda vsebine 2"/>
          <p:cNvSpPr>
            <a:spLocks noGrp="1"/>
          </p:cNvSpPr>
          <p:nvPr>
            <p:ph idx="1"/>
          </p:nvPr>
        </p:nvSpPr>
        <p:spPr>
          <a:xfrm>
            <a:off x="457200" y="1628800"/>
            <a:ext cx="8219256" cy="4945736"/>
          </a:xfrm>
        </p:spPr>
        <p:txBody>
          <a:bodyPr>
            <a:normAutofit fontScale="92500" lnSpcReduction="20000"/>
          </a:bodyPr>
          <a:lstStyle/>
          <a:p>
            <a:r>
              <a:rPr lang="sl-SI" dirty="0"/>
              <a:t>Okvirna višina razpoložljivih sredstev za sofinanciranje znaša: </a:t>
            </a:r>
            <a:r>
              <a:rPr lang="sl-SI" b="1" dirty="0"/>
              <a:t>290.480,10 EUR.</a:t>
            </a:r>
          </a:p>
          <a:p>
            <a:r>
              <a:rPr lang="sl-SI" dirty="0"/>
              <a:t>Delež sofinanciranja upravičenih stroškov za operacije sofinancirane iz ESRR znaša </a:t>
            </a:r>
            <a:r>
              <a:rPr lang="sl-SI" b="1" dirty="0"/>
              <a:t>80 %.</a:t>
            </a:r>
          </a:p>
          <a:p>
            <a:r>
              <a:rPr lang="sl-SI" dirty="0"/>
              <a:t>Najnižji znesek javne podpore za posamezno operacijo: </a:t>
            </a:r>
            <a:r>
              <a:rPr lang="sl-SI" b="1" dirty="0"/>
              <a:t>10.000 EUR. </a:t>
            </a:r>
          </a:p>
          <a:p>
            <a:r>
              <a:rPr lang="sl-SI" dirty="0"/>
              <a:t>Najnižji znesek javne podpore na upravičenca je najmanj </a:t>
            </a:r>
            <a:r>
              <a:rPr lang="sl-SI" b="1" dirty="0"/>
              <a:t>1.000 EUR</a:t>
            </a:r>
            <a:endParaRPr lang="sl-SI" b="1" u="sng" dirty="0">
              <a:solidFill>
                <a:schemeClr val="accent2">
                  <a:lumMod val="75000"/>
                </a:schemeClr>
              </a:solidFill>
            </a:endParaRPr>
          </a:p>
          <a:p>
            <a:r>
              <a:rPr lang="sl-SI" dirty="0"/>
              <a:t>Najvišji znesek javne podpore za posamezno operacijo: </a:t>
            </a:r>
            <a:r>
              <a:rPr lang="sl-SI" b="1" dirty="0"/>
              <a:t>70.000 EUR.</a:t>
            </a:r>
          </a:p>
          <a:p>
            <a:r>
              <a:rPr lang="sl-SI" dirty="0"/>
              <a:t>Kadar vrednost posamezne operacije znaša več kot 20.000 EUR, se lahko izvaja </a:t>
            </a:r>
            <a:r>
              <a:rPr lang="sl-SI" b="1" dirty="0"/>
              <a:t>v treh fazah</a:t>
            </a:r>
            <a:r>
              <a:rPr lang="sl-SI" dirty="0"/>
              <a:t>, s tem, da posamezni zahtevek za izplačilo ne sme biti nižji od 5.000 EUR.</a:t>
            </a:r>
          </a:p>
          <a:p>
            <a:endParaRPr lang="sl-SI" b="1" dirty="0"/>
          </a:p>
          <a:p>
            <a:endParaRPr lang="sl-SI" b="1" dirty="0"/>
          </a:p>
        </p:txBody>
      </p:sp>
      <p:pic>
        <p:nvPicPr>
          <p:cNvPr id="5" name="Picture 2">
            <a:extLst>
              <a:ext uri="{FF2B5EF4-FFF2-40B4-BE49-F238E27FC236}">
                <a16:creationId xmlns:a16="http://schemas.microsoft.com/office/drawing/2014/main" id="{EEBDEE34-264A-415C-BFB1-8F39268729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695350"/>
            <a:ext cx="2381250" cy="933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3786" y="692696"/>
            <a:ext cx="7416824" cy="360040"/>
          </a:xfrm>
        </p:spPr>
        <p:txBody>
          <a:bodyPr>
            <a:noAutofit/>
          </a:bodyPr>
          <a:lstStyle/>
          <a:p>
            <a:r>
              <a:rPr lang="sl-SI" sz="2800" dirty="0"/>
              <a:t>PREDMET SOFINACIRANJA</a:t>
            </a:r>
          </a:p>
        </p:txBody>
      </p:sp>
      <p:sp>
        <p:nvSpPr>
          <p:cNvPr id="3" name="Ograda vsebine 2"/>
          <p:cNvSpPr>
            <a:spLocks noGrp="1"/>
          </p:cNvSpPr>
          <p:nvPr>
            <p:ph idx="1"/>
          </p:nvPr>
        </p:nvSpPr>
        <p:spPr>
          <a:xfrm>
            <a:off x="251520" y="1124744"/>
            <a:ext cx="8539238" cy="973363"/>
          </a:xfrm>
        </p:spPr>
        <p:txBody>
          <a:bodyPr>
            <a:normAutofit fontScale="62500" lnSpcReduction="20000"/>
          </a:bodyPr>
          <a:lstStyle/>
          <a:p>
            <a:r>
              <a:rPr lang="sl-SI" dirty="0"/>
              <a:t>Predmet sofinanciranja so operacije (projekti), ki zasledujejo cilje ESRR ter prispevajo k ciljem in ukrepom Strategije lokalnega razvoja LAS PPD. Predmet sofinanciranja, v okviru tega JP, so operacije, ki zasledujejo naslednje ukrepe: </a:t>
            </a:r>
          </a:p>
          <a:p>
            <a:pPr lvl="1"/>
            <a:endParaRPr lang="sl-SI" dirty="0"/>
          </a:p>
        </p:txBody>
      </p:sp>
      <p:graphicFrame>
        <p:nvGraphicFramePr>
          <p:cNvPr id="4" name="Tabela 3">
            <a:extLst>
              <a:ext uri="{FF2B5EF4-FFF2-40B4-BE49-F238E27FC236}">
                <a16:creationId xmlns:a16="http://schemas.microsoft.com/office/drawing/2014/main" id="{A2584F3E-8F50-41E8-9E79-A843B4FC6F32}"/>
              </a:ext>
            </a:extLst>
          </p:cNvPr>
          <p:cNvGraphicFramePr>
            <a:graphicFrameLocks noGrp="1"/>
          </p:cNvGraphicFramePr>
          <p:nvPr>
            <p:extLst>
              <p:ext uri="{D42A27DB-BD31-4B8C-83A1-F6EECF244321}">
                <p14:modId xmlns:p14="http://schemas.microsoft.com/office/powerpoint/2010/main" val="2351312913"/>
              </p:ext>
            </p:extLst>
          </p:nvPr>
        </p:nvGraphicFramePr>
        <p:xfrm>
          <a:off x="430936" y="2026099"/>
          <a:ext cx="8359822" cy="4540356"/>
        </p:xfrm>
        <a:graphic>
          <a:graphicData uri="http://schemas.openxmlformats.org/drawingml/2006/table">
            <a:tbl>
              <a:tblPr firstRow="1" firstCol="1" bandRow="1" bandCol="1">
                <a:tableStyleId>{5C22544A-7EE6-4342-B048-85BDC9FD1C3A}</a:tableStyleId>
              </a:tblPr>
              <a:tblGrid>
                <a:gridCol w="1870778">
                  <a:extLst>
                    <a:ext uri="{9D8B030D-6E8A-4147-A177-3AD203B41FA5}">
                      <a16:colId xmlns:a16="http://schemas.microsoft.com/office/drawing/2014/main" val="3380713277"/>
                    </a:ext>
                  </a:extLst>
                </a:gridCol>
                <a:gridCol w="2460007">
                  <a:extLst>
                    <a:ext uri="{9D8B030D-6E8A-4147-A177-3AD203B41FA5}">
                      <a16:colId xmlns:a16="http://schemas.microsoft.com/office/drawing/2014/main" val="4181023825"/>
                    </a:ext>
                  </a:extLst>
                </a:gridCol>
                <a:gridCol w="2534552">
                  <a:extLst>
                    <a:ext uri="{9D8B030D-6E8A-4147-A177-3AD203B41FA5}">
                      <a16:colId xmlns:a16="http://schemas.microsoft.com/office/drawing/2014/main" val="2077726403"/>
                    </a:ext>
                  </a:extLst>
                </a:gridCol>
                <a:gridCol w="1494485">
                  <a:extLst>
                    <a:ext uri="{9D8B030D-6E8A-4147-A177-3AD203B41FA5}">
                      <a16:colId xmlns:a16="http://schemas.microsoft.com/office/drawing/2014/main" val="37664501"/>
                    </a:ext>
                  </a:extLst>
                </a:gridCol>
              </a:tblGrid>
              <a:tr h="683694">
                <a:tc>
                  <a:txBody>
                    <a:bodyPr/>
                    <a:lstStyle/>
                    <a:p>
                      <a:pPr algn="ctr">
                        <a:lnSpc>
                          <a:spcPct val="115000"/>
                        </a:lnSpc>
                        <a:spcAft>
                          <a:spcPts val="0"/>
                        </a:spcAft>
                      </a:pPr>
                      <a:r>
                        <a:rPr lang="sl-SI" sz="1400" dirty="0">
                          <a:effectLst/>
                        </a:rPr>
                        <a:t>Tematsko področje</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sl-SI" sz="1400" dirty="0">
                          <a:effectLst/>
                        </a:rPr>
                        <a:t>Cilji</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sl-SI" sz="1400" dirty="0">
                          <a:effectLst/>
                        </a:rPr>
                        <a:t>Ukrepi</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sl-SI" sz="1400" dirty="0">
                          <a:effectLst/>
                        </a:rPr>
                        <a:t>Razpisana sredstva (v EUR)</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7800851"/>
                  </a:ext>
                </a:extLst>
              </a:tr>
              <a:tr h="1883262">
                <a:tc>
                  <a:txBody>
                    <a:bodyPr/>
                    <a:lstStyle/>
                    <a:p>
                      <a:pPr algn="ctr">
                        <a:spcAft>
                          <a:spcPts val="0"/>
                        </a:spcAft>
                      </a:pPr>
                      <a:r>
                        <a:rPr lang="sl-SI" sz="1400" dirty="0">
                          <a:effectLst/>
                        </a:rPr>
                        <a:t> </a:t>
                      </a:r>
                    </a:p>
                    <a:p>
                      <a:pPr algn="ctr">
                        <a:spcAft>
                          <a:spcPts val="0"/>
                        </a:spcAft>
                      </a:pPr>
                      <a:r>
                        <a:rPr lang="sl-SI" sz="1400" dirty="0">
                          <a:effectLst/>
                        </a:rPr>
                        <a:t> </a:t>
                      </a:r>
                    </a:p>
                    <a:p>
                      <a:pPr algn="ctr">
                        <a:spcAft>
                          <a:spcPts val="0"/>
                        </a:spcAft>
                      </a:pPr>
                      <a:r>
                        <a:rPr lang="sl-SI" sz="1400" dirty="0">
                          <a:effectLst/>
                          <a:latin typeface="+mn-lt"/>
                          <a:ea typeface="Times New Roman" panose="02020603050405020304" pitchFamily="18" charset="0"/>
                        </a:rPr>
                        <a:t>VARSTVO OKOLJA IN OHRANJANJE NARAVE </a:t>
                      </a:r>
                      <a:r>
                        <a:rPr lang="sl-SI" sz="1400" dirty="0">
                          <a:effectLst/>
                          <a:latin typeface="+mn-lt"/>
                        </a:rPr>
                        <a:t> </a:t>
                      </a:r>
                    </a:p>
                    <a:p>
                      <a:pPr algn="ctr">
                        <a:lnSpc>
                          <a:spcPct val="115000"/>
                        </a:lnSpc>
                        <a:spcAft>
                          <a:spcPts val="0"/>
                        </a:spcAft>
                      </a:pPr>
                      <a:r>
                        <a:rPr lang="sl-SI" sz="1400" dirty="0">
                          <a:effectLst/>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pl-PL" sz="1200" dirty="0">
                          <a:effectLst/>
                        </a:rPr>
                        <a:t>Ohranjanje okolja za trajnostni razvoj podeželja </a:t>
                      </a:r>
                      <a:endParaRPr lang="sl-SI"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sl-SI" sz="1200" dirty="0">
                          <a:effectLst/>
                        </a:rPr>
                        <a:t>Izvajanje (pilotnih) aktivnosti, ki prispevajo k ohranjanju stanja okolja</a:t>
                      </a:r>
                      <a:endParaRPr lang="sl-SI"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sl-SI" sz="1100" dirty="0">
                          <a:effectLst/>
                          <a:latin typeface="+mn-lt"/>
                        </a:rPr>
                        <a:t> </a:t>
                      </a:r>
                    </a:p>
                    <a:p>
                      <a:pPr marL="0" indent="0" algn="ctr">
                        <a:lnSpc>
                          <a:spcPct val="115000"/>
                        </a:lnSpc>
                        <a:spcAft>
                          <a:spcPts val="0"/>
                        </a:spcAft>
                        <a:tabLst>
                          <a:tab pos="539750" algn="l"/>
                        </a:tabLst>
                      </a:pPr>
                      <a:r>
                        <a:rPr lang="sl-SI" sz="1100" dirty="0">
                          <a:effectLst/>
                          <a:latin typeface="+mn-lt"/>
                        </a:rPr>
                        <a:t>134.651,92 </a:t>
                      </a:r>
                    </a:p>
                    <a:p>
                      <a:pPr marL="0" indent="0" algn="ctr">
                        <a:lnSpc>
                          <a:spcPct val="115000"/>
                        </a:lnSpc>
                        <a:spcAft>
                          <a:spcPts val="0"/>
                        </a:spcAft>
                        <a:tabLst>
                          <a:tab pos="539750" algn="l"/>
                        </a:tabLst>
                      </a:pPr>
                      <a:r>
                        <a:rPr lang="sl-SI" sz="1100" dirty="0">
                          <a:effectLst/>
                          <a:latin typeface="+mn-lt"/>
                        </a:rPr>
                        <a:t>(št. </a:t>
                      </a:r>
                      <a:r>
                        <a:rPr lang="sl-SI" sz="1100" dirty="0" err="1">
                          <a:effectLst/>
                          <a:latin typeface="+mn-lt"/>
                        </a:rPr>
                        <a:t>okoljskih</a:t>
                      </a:r>
                      <a:r>
                        <a:rPr lang="sl-SI" sz="1100" dirty="0">
                          <a:effectLst/>
                          <a:latin typeface="+mn-lt"/>
                        </a:rPr>
                        <a:t> storitev;</a:t>
                      </a:r>
                    </a:p>
                    <a:p>
                      <a:pPr marL="0" indent="0" algn="ctr">
                        <a:lnSpc>
                          <a:spcPct val="115000"/>
                        </a:lnSpc>
                        <a:spcAft>
                          <a:spcPts val="0"/>
                        </a:spcAft>
                        <a:tabLst>
                          <a:tab pos="539750" algn="l"/>
                        </a:tabLst>
                      </a:pPr>
                      <a:r>
                        <a:rPr lang="sl-SI" sz="1100" dirty="0">
                          <a:effectLst/>
                          <a:latin typeface="+mn-lt"/>
                        </a:rPr>
                        <a:t>št. partnerstev za ohranjanje okolja)</a:t>
                      </a:r>
                    </a:p>
                    <a:p>
                      <a:pPr marL="0" indent="0" algn="ctr">
                        <a:lnSpc>
                          <a:spcPct val="115000"/>
                        </a:lnSpc>
                        <a:spcAft>
                          <a:spcPts val="0"/>
                        </a:spcAft>
                        <a:tabLst>
                          <a:tab pos="539750" algn="l"/>
                        </a:tabLst>
                      </a:pPr>
                      <a:endParaRPr lang="sl-SI" sz="1100" dirty="0">
                        <a:effectLst/>
                        <a:latin typeface="+mn-lt"/>
                      </a:endParaRPr>
                    </a:p>
                  </a:txBody>
                  <a:tcPr marL="68580" marR="68580" marT="0" marB="0" anchor="ctr"/>
                </a:tc>
                <a:extLst>
                  <a:ext uri="{0D108BD9-81ED-4DB2-BD59-A6C34878D82A}">
                    <a16:rowId xmlns:a16="http://schemas.microsoft.com/office/drawing/2014/main" val="3262490551"/>
                  </a:ext>
                </a:extLst>
              </a:tr>
              <a:tr h="867724">
                <a:tc rowSpan="2">
                  <a:txBody>
                    <a:bodyPr/>
                    <a:lstStyle/>
                    <a:p>
                      <a:pPr algn="ctr">
                        <a:spcAft>
                          <a:spcPts val="0"/>
                        </a:spcAft>
                      </a:pPr>
                      <a:r>
                        <a:rPr lang="sl-SI" sz="1400" dirty="0">
                          <a:effectLst/>
                        </a:rPr>
                        <a:t> </a:t>
                      </a:r>
                    </a:p>
                    <a:p>
                      <a:pPr algn="ctr">
                        <a:spcAft>
                          <a:spcPts val="0"/>
                        </a:spcAft>
                      </a:pPr>
                      <a:r>
                        <a:rPr lang="sl-SI" sz="1400" dirty="0">
                          <a:effectLst/>
                        </a:rPr>
                        <a:t> </a:t>
                      </a:r>
                    </a:p>
                    <a:p>
                      <a:pPr algn="ctr">
                        <a:spcAft>
                          <a:spcPts val="0"/>
                        </a:spcAft>
                      </a:pPr>
                      <a:r>
                        <a:rPr lang="sl-SI" sz="1400" dirty="0">
                          <a:effectLst/>
                        </a:rPr>
                        <a:t>VEČJA VKLJUČENOST MLADIH, ŽENSK IN DRUGIH RANLJIVIH SKUPIN</a:t>
                      </a:r>
                    </a:p>
                    <a:p>
                      <a:pPr marL="228600" algn="ctr">
                        <a:lnSpc>
                          <a:spcPct val="115000"/>
                        </a:lnSpc>
                        <a:spcAft>
                          <a:spcPts val="1000"/>
                        </a:spcAft>
                      </a:pPr>
                      <a:r>
                        <a:rPr lang="sl-SI" sz="1400" dirty="0">
                          <a:effectLst/>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gn="l">
                        <a:lnSpc>
                          <a:spcPct val="115000"/>
                        </a:lnSpc>
                        <a:spcAft>
                          <a:spcPts val="0"/>
                        </a:spcAft>
                        <a:tabLst/>
                      </a:pPr>
                      <a:r>
                        <a:rPr lang="sl-SI" sz="1200" dirty="0">
                          <a:effectLst/>
                        </a:rPr>
                        <a:t>Vseživljenjsko učenje in pridobitev funkcionalnih znanj za osebni razvoj prebivalstva ter razvoj človeških virov</a:t>
                      </a:r>
                      <a:endParaRPr lang="sl-SI"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indent="0" algn="l">
                        <a:lnSpc>
                          <a:spcPct val="115000"/>
                        </a:lnSpc>
                        <a:spcAft>
                          <a:spcPts val="0"/>
                        </a:spcAft>
                      </a:pPr>
                      <a:r>
                        <a:rPr lang="sl-SI" sz="1200" dirty="0">
                          <a:effectLst/>
                        </a:rPr>
                        <a:t>Povečanje in izboljšanje kakovosti ponudbe na področju vseživljenjskega učenja</a:t>
                      </a:r>
                      <a:endParaRPr lang="sl-SI"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sl-SI" sz="1100" dirty="0">
                          <a:effectLst/>
                          <a:latin typeface="+mn-lt"/>
                        </a:rPr>
                        <a:t>62.925,78 </a:t>
                      </a:r>
                    </a:p>
                    <a:p>
                      <a:pPr algn="ctr">
                        <a:spcAft>
                          <a:spcPts val="0"/>
                        </a:spcAft>
                      </a:pPr>
                      <a:r>
                        <a:rPr lang="sl-SI" sz="1100" dirty="0">
                          <a:effectLst/>
                          <a:latin typeface="+mn-lt"/>
                          <a:cs typeface="Times New Roman" panose="02020603050405020304" pitchFamily="18" charset="0"/>
                        </a:rPr>
                        <a:t>(št. delujočih programov vseživljenjskega učenja)</a:t>
                      </a:r>
                    </a:p>
                  </a:txBody>
                  <a:tcPr marL="68580" marR="68580" marT="0" marB="0" anchor="ctr"/>
                </a:tc>
                <a:extLst>
                  <a:ext uri="{0D108BD9-81ED-4DB2-BD59-A6C34878D82A}">
                    <a16:rowId xmlns:a16="http://schemas.microsoft.com/office/drawing/2014/main" val="3828116507"/>
                  </a:ext>
                </a:extLst>
              </a:tr>
              <a:tr h="992557">
                <a:tc vMerge="1">
                  <a:txBody>
                    <a:bodyPr/>
                    <a:lstStyle/>
                    <a:p>
                      <a:endParaRPr lang="sl-SI"/>
                    </a:p>
                  </a:txBody>
                  <a:tcPr/>
                </a:tc>
                <a:tc>
                  <a:txBody>
                    <a:bodyPr/>
                    <a:lstStyle/>
                    <a:p>
                      <a:pPr marL="0" indent="0" algn="l">
                        <a:lnSpc>
                          <a:spcPct val="115000"/>
                        </a:lnSpc>
                        <a:spcAft>
                          <a:spcPts val="0"/>
                        </a:spcAft>
                      </a:pPr>
                      <a:r>
                        <a:rPr lang="sl-SI" sz="1200" dirty="0">
                          <a:effectLst/>
                        </a:rPr>
                        <a:t>Medgeneracijsko povezovanje in sodelovanje ter krepitev zdravega in aktivnega  življenjskega sloga</a:t>
                      </a:r>
                      <a:endParaRPr lang="sl-SI"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indent="0" algn="l">
                        <a:lnSpc>
                          <a:spcPct val="115000"/>
                        </a:lnSpc>
                        <a:spcAft>
                          <a:spcPts val="0"/>
                        </a:spcAft>
                      </a:pPr>
                      <a:r>
                        <a:rPr lang="sl-SI" sz="1200" dirty="0">
                          <a:effectLst/>
                        </a:rPr>
                        <a:t>Povečanje in izboljšanje kakovosti ponudbe na področju medgeneracijskega sodelovanja ter zdravega in aktivnega življenjskega sloga</a:t>
                      </a:r>
                      <a:endParaRPr lang="sl-SI"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sl-SI" sz="1100" dirty="0">
                          <a:effectLst/>
                          <a:latin typeface="+mn-lt"/>
                        </a:rPr>
                        <a:t>92.902,40 </a:t>
                      </a:r>
                    </a:p>
                    <a:p>
                      <a:pPr algn="ctr"/>
                      <a:r>
                        <a:rPr lang="sl-SI" sz="1100" dirty="0">
                          <a:effectLst/>
                          <a:latin typeface="+mn-lt"/>
                          <a:cs typeface="Times New Roman" panose="02020603050405020304" pitchFamily="18" charset="0"/>
                        </a:rPr>
                        <a:t>(št. storitev za medgeneracijsko sodelovanje)</a:t>
                      </a:r>
                    </a:p>
                  </a:txBody>
                  <a:tcPr marL="68580" marR="68580" marT="0" marB="0" anchor="ctr"/>
                </a:tc>
                <a:extLst>
                  <a:ext uri="{0D108BD9-81ED-4DB2-BD59-A6C34878D82A}">
                    <a16:rowId xmlns:a16="http://schemas.microsoft.com/office/drawing/2014/main" val="676952238"/>
                  </a:ext>
                </a:extLst>
              </a:tr>
            </a:tbl>
          </a:graphicData>
        </a:graphic>
      </p:graphicFrame>
      <p:sp>
        <p:nvSpPr>
          <p:cNvPr id="5" name="Oblaček govora: elipsa 4">
            <a:extLst>
              <a:ext uri="{FF2B5EF4-FFF2-40B4-BE49-F238E27FC236}">
                <a16:creationId xmlns:a16="http://schemas.microsoft.com/office/drawing/2014/main" id="{A56F11C9-C97A-48A1-BDCC-36D64491FB85}"/>
              </a:ext>
            </a:extLst>
          </p:cNvPr>
          <p:cNvSpPr/>
          <p:nvPr/>
        </p:nvSpPr>
        <p:spPr>
          <a:xfrm>
            <a:off x="6732240" y="-63388"/>
            <a:ext cx="2304256" cy="1188132"/>
          </a:xfrm>
          <a:prstGeom prst="wedgeEllipseCallou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sl-SI" sz="1400" dirty="0"/>
              <a:t>S projektom dosegat kazalnik izbranega ukrepa.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764704"/>
            <a:ext cx="8291264" cy="432048"/>
          </a:xfrm>
        </p:spPr>
        <p:txBody>
          <a:bodyPr>
            <a:noAutofit/>
          </a:bodyPr>
          <a:lstStyle/>
          <a:p>
            <a:r>
              <a:rPr lang="sl-SI" sz="2800" dirty="0"/>
              <a:t>UPRAVIČENCI – POGOJI </a:t>
            </a:r>
          </a:p>
        </p:txBody>
      </p:sp>
      <p:sp>
        <p:nvSpPr>
          <p:cNvPr id="3" name="Ograda vsebine 2"/>
          <p:cNvSpPr>
            <a:spLocks noGrp="1"/>
          </p:cNvSpPr>
          <p:nvPr>
            <p:ph idx="1"/>
          </p:nvPr>
        </p:nvSpPr>
        <p:spPr>
          <a:xfrm>
            <a:off x="457200" y="1340768"/>
            <a:ext cx="8363272" cy="5233768"/>
          </a:xfrm>
        </p:spPr>
        <p:txBody>
          <a:bodyPr>
            <a:normAutofit fontScale="85000" lnSpcReduction="10000"/>
          </a:bodyPr>
          <a:lstStyle/>
          <a:p>
            <a:r>
              <a:rPr lang="sl-SI" b="1" dirty="0"/>
              <a:t>Upravičenci </a:t>
            </a:r>
            <a:r>
              <a:rPr lang="sl-SI" dirty="0"/>
              <a:t>do podpore so LAS, fizične (samo samostojni podjetniki, </a:t>
            </a:r>
            <a:r>
              <a:rPr lang="sl-SI" dirty="0" err="1"/>
              <a:t>s.p</a:t>
            </a:r>
            <a:r>
              <a:rPr lang="sl-SI" dirty="0"/>
              <a:t>.) in pravne osebe. </a:t>
            </a:r>
          </a:p>
          <a:p>
            <a:r>
              <a:rPr lang="sl-SI" dirty="0"/>
              <a:t>Upravičenec (to je prijavitelj in partner kadar se operacije izvajajo s partnerjem) mora izpolnjevati sledeče pogoje:</a:t>
            </a:r>
          </a:p>
          <a:p>
            <a:pPr lvl="1"/>
            <a:r>
              <a:rPr lang="sl-SI" dirty="0"/>
              <a:t>ima na </a:t>
            </a:r>
            <a:r>
              <a:rPr lang="sl-SI" dirty="0">
                <a:solidFill>
                  <a:srgbClr val="FF0000"/>
                </a:solidFill>
              </a:rPr>
              <a:t>dan oddaje vloge </a:t>
            </a:r>
            <a:r>
              <a:rPr lang="sl-SI" dirty="0"/>
              <a:t>sedež, registrirano izpostavo, podružnico, organizacijsko enoto oziroma poslovno enoto na območju LAS (če gre za pravno osebo zasebnega prava) oziroma deluje na območju LAS (če gre za pravno osebo javnega prava ali za pravno osebo zasebnega prava v javnem interesu),</a:t>
            </a:r>
          </a:p>
          <a:p>
            <a:pPr lvl="1"/>
            <a:r>
              <a:rPr lang="sl-SI" dirty="0"/>
              <a:t>ima zagotovljena sredstva za lastno sofinanciranje operacije, </a:t>
            </a:r>
          </a:p>
          <a:p>
            <a:pPr lvl="1"/>
            <a:r>
              <a:rPr lang="sl-SI" b="1" dirty="0"/>
              <a:t>upravičenec</a:t>
            </a:r>
            <a:r>
              <a:rPr lang="sl-SI" dirty="0"/>
              <a:t> mora imeti </a:t>
            </a:r>
            <a:r>
              <a:rPr lang="sl-SI" dirty="0">
                <a:solidFill>
                  <a:srgbClr val="FF0000"/>
                </a:solidFill>
              </a:rPr>
              <a:t>poravnane vse obveznosti </a:t>
            </a:r>
            <a:r>
              <a:rPr lang="sl-SI" dirty="0"/>
              <a:t>do države (oz. ima lahko upravičenec </a:t>
            </a:r>
            <a:r>
              <a:rPr lang="sl-SI" b="1" dirty="0">
                <a:solidFill>
                  <a:srgbClr val="FF0000"/>
                </a:solidFill>
              </a:rPr>
              <a:t>na dan oddaje vloge </a:t>
            </a:r>
            <a:r>
              <a:rPr lang="sl-SI" dirty="0"/>
              <a:t>do 50 </a:t>
            </a:r>
            <a:r>
              <a:rPr lang="sl-SI" dirty="0" err="1"/>
              <a:t>eurov</a:t>
            </a:r>
            <a:r>
              <a:rPr lang="sl-SI" dirty="0"/>
              <a:t> neporavnanih zapadlih davčnih obveznosti do države).</a:t>
            </a:r>
          </a:p>
          <a:p>
            <a:pPr marL="109728" indent="0">
              <a:buNone/>
            </a:pP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908720"/>
            <a:ext cx="8291264" cy="413792"/>
          </a:xfrm>
        </p:spPr>
        <p:txBody>
          <a:bodyPr>
            <a:normAutofit fontScale="90000"/>
          </a:bodyPr>
          <a:lstStyle/>
          <a:p>
            <a:r>
              <a:rPr lang="sl-SI" dirty="0"/>
              <a:t>UPRAVIČENCI - POGOJI</a:t>
            </a:r>
          </a:p>
        </p:txBody>
      </p:sp>
      <p:sp>
        <p:nvSpPr>
          <p:cNvPr id="3" name="Ograda vsebine 2"/>
          <p:cNvSpPr>
            <a:spLocks noGrp="1"/>
          </p:cNvSpPr>
          <p:nvPr>
            <p:ph idx="1"/>
          </p:nvPr>
        </p:nvSpPr>
        <p:spPr>
          <a:xfrm>
            <a:off x="457200" y="1556792"/>
            <a:ext cx="8291264" cy="5017744"/>
          </a:xfrm>
        </p:spPr>
        <p:txBody>
          <a:bodyPr>
            <a:normAutofit fontScale="92500" lnSpcReduction="10000"/>
          </a:bodyPr>
          <a:lstStyle/>
          <a:p>
            <a:pPr lvl="1"/>
            <a:r>
              <a:rPr lang="sl-SI" dirty="0"/>
              <a:t>upravičenec mora v operaciji aktivno sodelovati in pokrivati stroške operacije (je plačnik stroškov) - </a:t>
            </a:r>
            <a:r>
              <a:rPr lang="sl-SI" dirty="0">
                <a:solidFill>
                  <a:srgbClr val="FF0000"/>
                </a:solidFill>
              </a:rPr>
              <a:t>najnižji znesek javne podpore (to je sofinanciranja) na upravičenca mora biti najmanj 1.000 EUR. </a:t>
            </a:r>
            <a:r>
              <a:rPr lang="sl-SI" dirty="0">
                <a:effectLst/>
                <a:ea typeface="Times New Roman" panose="02020603050405020304" pitchFamily="18" charset="0"/>
                <a:cs typeface="Arial" panose="020B0604020202020204" pitchFamily="34" charset="0"/>
              </a:rPr>
              <a:t>Skupno mora biti </a:t>
            </a:r>
            <a:r>
              <a:rPr lang="sl-SI" dirty="0">
                <a:effectLst/>
                <a:ea typeface="Times New Roman" panose="02020603050405020304" pitchFamily="18" charset="0"/>
                <a:cs typeface="Times New Roman" panose="02020603050405020304" pitchFamily="18" charset="0"/>
              </a:rPr>
              <a:t>najnižji znesek javne podpore (sofinanciranja) za posamezno operacijo </a:t>
            </a:r>
            <a:r>
              <a:rPr lang="sl-SI" dirty="0">
                <a:solidFill>
                  <a:srgbClr val="FF0000"/>
                </a:solidFill>
                <a:effectLst/>
                <a:ea typeface="Times New Roman" panose="02020603050405020304" pitchFamily="18" charset="0"/>
                <a:cs typeface="Times New Roman" panose="02020603050405020304" pitchFamily="18" charset="0"/>
              </a:rPr>
              <a:t>najmanj 10.000 EUR.</a:t>
            </a:r>
            <a:endParaRPr lang="sl-SI" dirty="0">
              <a:solidFill>
                <a:srgbClr val="FF0000"/>
              </a:solidFill>
            </a:endParaRPr>
          </a:p>
          <a:p>
            <a:pPr lvl="1"/>
            <a:r>
              <a:rPr lang="sl-SI" b="1" dirty="0"/>
              <a:t>upravičenec </a:t>
            </a:r>
            <a:r>
              <a:rPr lang="sl-SI" dirty="0"/>
              <a:t>ne sme biti v postopku prenehanja, stečajnem postopku, postopku prisilne poravnave, postopku prepovedi delovanja, postopku likvidacije ali izbrisa iz sodnega registra. </a:t>
            </a:r>
          </a:p>
          <a:p>
            <a:pPr lvl="1"/>
            <a:r>
              <a:rPr lang="sl-SI" dirty="0"/>
              <a:t>prav tako se podpore ne dodeli podjetjem v težavah, kot jih določa 2. člen Uredbe Komisije (EU) št. 702/2014 z dne 25. junija 2014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76672"/>
            <a:ext cx="8291264" cy="629816"/>
          </a:xfrm>
        </p:spPr>
        <p:txBody>
          <a:bodyPr>
            <a:normAutofit/>
          </a:bodyPr>
          <a:lstStyle/>
          <a:p>
            <a:r>
              <a:rPr lang="sl-SI" sz="2800" dirty="0"/>
              <a:t>UPRAVIČENI STROŠKI</a:t>
            </a:r>
          </a:p>
        </p:txBody>
      </p:sp>
      <p:sp>
        <p:nvSpPr>
          <p:cNvPr id="3" name="Ograda vsebine 2"/>
          <p:cNvSpPr>
            <a:spLocks noGrp="1"/>
          </p:cNvSpPr>
          <p:nvPr>
            <p:ph idx="1"/>
          </p:nvPr>
        </p:nvSpPr>
        <p:spPr>
          <a:xfrm>
            <a:off x="457200" y="1106488"/>
            <a:ext cx="8075240" cy="5468048"/>
          </a:xfrm>
        </p:spPr>
        <p:txBody>
          <a:bodyPr/>
          <a:lstStyle/>
          <a:p>
            <a:pPr lvl="1"/>
            <a:r>
              <a:rPr lang="sl-SI" dirty="0"/>
              <a:t>stroški plač in povračil v zvezi z delom (stroški plač in stroški za službena potovanja), </a:t>
            </a:r>
          </a:p>
          <a:p>
            <a:pPr lvl="1"/>
            <a:r>
              <a:rPr lang="sl-SI" dirty="0"/>
              <a:t>stroški informiranja in komuniciranja, </a:t>
            </a:r>
          </a:p>
          <a:p>
            <a:pPr lvl="1"/>
            <a:r>
              <a:rPr lang="sl-SI" dirty="0"/>
              <a:t>stroški storitev zunanjih izvajalcev, </a:t>
            </a:r>
          </a:p>
          <a:p>
            <a:pPr lvl="1"/>
            <a:r>
              <a:rPr lang="sl-SI" dirty="0"/>
              <a:t>stroški nakupa zemljišča z objektom ali z delom objekta, </a:t>
            </a:r>
          </a:p>
          <a:p>
            <a:pPr lvl="1"/>
            <a:r>
              <a:rPr lang="sl-SI" dirty="0"/>
              <a:t>stroški nakupa zemljišč, </a:t>
            </a:r>
          </a:p>
          <a:p>
            <a:pPr lvl="1"/>
            <a:r>
              <a:rPr lang="sl-SI" dirty="0"/>
              <a:t>stroški gradnje in </a:t>
            </a:r>
          </a:p>
          <a:p>
            <a:pPr lvl="1"/>
            <a:r>
              <a:rPr lang="sl-SI" dirty="0"/>
              <a:t>stroški opreme in drugih opredmetenih osnovnih sredstev.</a:t>
            </a:r>
          </a:p>
          <a:p>
            <a:endParaRPr lang="sl-SI" dirty="0"/>
          </a:p>
        </p:txBody>
      </p:sp>
      <p:sp>
        <p:nvSpPr>
          <p:cNvPr id="4" name="Ovalni oblaček 3"/>
          <p:cNvSpPr/>
          <p:nvPr/>
        </p:nvSpPr>
        <p:spPr>
          <a:xfrm>
            <a:off x="4644008" y="4985792"/>
            <a:ext cx="4320480" cy="1872208"/>
          </a:xfrm>
          <a:prstGeom prst="wedgeEllipseCallout">
            <a:avLst>
              <a:gd name="adj1" fmla="val -85392"/>
              <a:gd name="adj2" fmla="val -682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a:t>Upravičeni so samo stroški, ki so nastali po oddaji vloge v odobritev na Ministrstvo za gospodarski razvoj in tehnologijo ter izpolnjujejo splošne pogoje za upravičene stroške in pogoje po 71. členu Uredbe CLLD.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02BC452C-8D86-498F-8B3B-8DCAD85BB130}"/>
              </a:ext>
            </a:extLst>
          </p:cNvPr>
          <p:cNvSpPr>
            <a:spLocks noGrp="1"/>
          </p:cNvSpPr>
          <p:nvPr>
            <p:ph idx="1"/>
          </p:nvPr>
        </p:nvSpPr>
        <p:spPr>
          <a:xfrm>
            <a:off x="457200" y="764704"/>
            <a:ext cx="8219256" cy="5809832"/>
          </a:xfrm>
        </p:spPr>
        <p:txBody>
          <a:bodyPr>
            <a:normAutofit fontScale="92500"/>
          </a:bodyPr>
          <a:lstStyle/>
          <a:p>
            <a:pPr marL="109728" indent="0">
              <a:buNone/>
            </a:pPr>
            <a:r>
              <a:rPr lang="sl-SI" dirty="0"/>
              <a:t>Podrobneje o upravičenih stroških v:</a:t>
            </a:r>
          </a:p>
          <a:p>
            <a:pPr marL="109728" indent="0">
              <a:buNone/>
            </a:pPr>
            <a:endParaRPr lang="sl-SI" b="1" i="1" dirty="0"/>
          </a:p>
          <a:p>
            <a:pPr marL="109728" indent="0">
              <a:buNone/>
            </a:pPr>
            <a:r>
              <a:rPr lang="sl-SI" b="1" dirty="0"/>
              <a:t>Navodilih upravičencem pri izvajanju lokalnega razvoja</a:t>
            </a:r>
            <a:r>
              <a:rPr lang="sl-SI" dirty="0"/>
              <a:t>, ki ga vodi skupnost v programskem obdobju 2014-2020, po </a:t>
            </a:r>
            <a:r>
              <a:rPr lang="sl-SI" dirty="0" err="1"/>
              <a:t>podukrepih</a:t>
            </a:r>
            <a:r>
              <a:rPr lang="sl-SI" dirty="0"/>
              <a:t>: 19.2 Podpora za izvajanje operacij v okviru strategije lokalnega razvoja, ki ga vodi skupnost in 19.3 Priprava in izvajanje dejavnosti sodelovanja lokalne akcijske skupine (maj 2018) in </a:t>
            </a:r>
          </a:p>
          <a:p>
            <a:pPr marL="109728" indent="0">
              <a:buNone/>
            </a:pPr>
            <a:endParaRPr lang="sl-SI" b="1" i="1" dirty="0"/>
          </a:p>
          <a:p>
            <a:pPr marL="109728" indent="0">
              <a:buNone/>
            </a:pPr>
            <a:r>
              <a:rPr lang="sl-SI" sz="2400" b="1" dirty="0"/>
              <a:t>Navodilih organa upravljanja o upravičenih stroških za sredstva evropske kohezijske politike v programskem obdobju 2014-2020 (december 2020), </a:t>
            </a:r>
            <a:r>
              <a:rPr lang="sl-SI" sz="2400" dirty="0"/>
              <a:t>ki sta del spremljajoče dokumentacije tega javnega poziva </a:t>
            </a:r>
            <a:endParaRPr lang="sl-SI" sz="2400" b="1" dirty="0"/>
          </a:p>
          <a:p>
            <a:pPr marL="109728" indent="0">
              <a:buNone/>
            </a:pPr>
            <a:endParaRPr lang="sl-SI" sz="2400" dirty="0"/>
          </a:p>
        </p:txBody>
      </p:sp>
    </p:spTree>
    <p:extLst>
      <p:ext uri="{BB962C8B-B14F-4D97-AF65-F5344CB8AC3E}">
        <p14:creationId xmlns:p14="http://schemas.microsoft.com/office/powerpoint/2010/main" val="2157178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764704"/>
            <a:ext cx="8219256" cy="576064"/>
          </a:xfrm>
        </p:spPr>
        <p:txBody>
          <a:bodyPr>
            <a:normAutofit/>
          </a:bodyPr>
          <a:lstStyle/>
          <a:p>
            <a:r>
              <a:rPr lang="sl-SI" sz="2800" dirty="0"/>
              <a:t>UPRAVIČENI STROŠKI - posebnosti</a:t>
            </a:r>
          </a:p>
        </p:txBody>
      </p:sp>
      <p:sp>
        <p:nvSpPr>
          <p:cNvPr id="3" name="Ograda vsebine 2"/>
          <p:cNvSpPr>
            <a:spLocks noGrp="1"/>
          </p:cNvSpPr>
          <p:nvPr>
            <p:ph idx="1"/>
          </p:nvPr>
        </p:nvSpPr>
        <p:spPr>
          <a:xfrm>
            <a:off x="539552" y="1556792"/>
            <a:ext cx="8229600" cy="4325112"/>
          </a:xfrm>
        </p:spPr>
        <p:txBody>
          <a:bodyPr/>
          <a:lstStyle/>
          <a:p>
            <a:r>
              <a:rPr lang="sl-SI" u="sng" dirty="0"/>
              <a:t>Stroški nakupa zemljišč</a:t>
            </a:r>
            <a:r>
              <a:rPr lang="sl-SI" dirty="0"/>
              <a:t> - </a:t>
            </a:r>
            <a:r>
              <a:rPr lang="sl-SI" b="1" dirty="0"/>
              <a:t>največ 10 odstotkov</a:t>
            </a:r>
            <a:r>
              <a:rPr lang="sl-SI" dirty="0"/>
              <a:t> upravičenih stroškov za zadevno operacijo;</a:t>
            </a:r>
          </a:p>
          <a:p>
            <a:r>
              <a:rPr lang="sl-SI" u="sng" dirty="0"/>
              <a:t>Stroški za namen koordinacije in vodenja operacije</a:t>
            </a:r>
            <a:r>
              <a:rPr lang="sl-SI" dirty="0"/>
              <a:t> - </a:t>
            </a:r>
            <a:r>
              <a:rPr lang="sl-SI" b="1" dirty="0"/>
              <a:t>največ 10 odstotkov</a:t>
            </a:r>
            <a:r>
              <a:rPr lang="sl-SI" dirty="0"/>
              <a:t> upravičenih stroškov za zadevno operacijo;</a:t>
            </a:r>
          </a:p>
          <a:p>
            <a:r>
              <a:rPr lang="sl-SI" u="sng" dirty="0"/>
              <a:t>Stroški promocije</a:t>
            </a:r>
            <a:r>
              <a:rPr lang="sl-SI" dirty="0"/>
              <a:t> na programskem območju, ki se neposredno navezujejo na izvajanje operacije - </a:t>
            </a:r>
            <a:r>
              <a:rPr lang="sl-SI" b="1" dirty="0"/>
              <a:t>največ 10 odstotkov</a:t>
            </a:r>
            <a:r>
              <a:rPr lang="sl-SI" dirty="0"/>
              <a:t> upravičenih stroškov za zadevno operacijo.</a:t>
            </a:r>
          </a:p>
          <a:p>
            <a:endParaRPr lang="sl-SI" dirty="0"/>
          </a:p>
          <a:p>
            <a:endParaRPr lang="sl-SI" dirty="0"/>
          </a:p>
          <a:p>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596</TotalTime>
  <Words>1938</Words>
  <Application>Microsoft Office PowerPoint</Application>
  <PresentationFormat>Diaprojekcija na zaslonu (4:3)</PresentationFormat>
  <Paragraphs>150</Paragraphs>
  <Slides>21</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21</vt:i4>
      </vt:variant>
    </vt:vector>
  </HeadingPairs>
  <TitlesOfParts>
    <vt:vector size="26" baseType="lpstr">
      <vt:lpstr>Calibri</vt:lpstr>
      <vt:lpstr>Georgia</vt:lpstr>
      <vt:lpstr>Trebuchet MS</vt:lpstr>
      <vt:lpstr>Wingdings 2</vt:lpstr>
      <vt:lpstr>Urbano</vt:lpstr>
      <vt:lpstr>8. J A V N I  P O Z I V za izbor operacij za uresničevanje ciljev Strategije lokalnega razvoja LAS Po poteh dediščine od Turjaka do Kolpe, ki se bodo financirale iz sredstev Evropskega sklada za regionalni razvoj</vt:lpstr>
      <vt:lpstr>PowerPointova predstavitev</vt:lpstr>
      <vt:lpstr>8. Javni poziv - ESRR</vt:lpstr>
      <vt:lpstr>PREDMET SOFINACIRANJA</vt:lpstr>
      <vt:lpstr>UPRAVIČENCI – POGOJI </vt:lpstr>
      <vt:lpstr>UPRAVIČENCI - POGOJI</vt:lpstr>
      <vt:lpstr>UPRAVIČENI STROŠKI</vt:lpstr>
      <vt:lpstr>PowerPointova predstavitev</vt:lpstr>
      <vt:lpstr>UPRAVIČENI STROŠKI - posebnosti</vt:lpstr>
      <vt:lpstr>UPRAVIČENI STROŠKI - posebnosti</vt:lpstr>
      <vt:lpstr>NEUPRAVIČENI STROŠKI </vt:lpstr>
      <vt:lpstr>PowerPointova predstavitev</vt:lpstr>
      <vt:lpstr>UPRAVIČENO OBMOČJE</vt:lpstr>
      <vt:lpstr>PowerPointova predstavitev</vt:lpstr>
      <vt:lpstr>PowerPointova predstavitev</vt:lpstr>
      <vt:lpstr>PowerPointova predstavitev</vt:lpstr>
      <vt:lpstr>PowerPointova predstavitev</vt:lpstr>
      <vt:lpstr>ČASOVNI OKVIR IZVEDBE OPERACIJE</vt:lpstr>
      <vt:lpstr>PRIPOROČILA</vt:lpstr>
      <vt:lpstr>KONTAKT - Informacije</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J A V N I  P O Z I V za izbor operacij za uresničevanje ciljev Strategije lokalnega razvoja LAS Po poteh dediščine od Turjaka do Kolpe v letu 2019, ki se bodo financirale iz sredstev Evropskega kmetijskega sklada za razvoj podeželja</dc:title>
  <dc:creator>Mašenjka Hvala</dc:creator>
  <cp:lastModifiedBy>Nina Strle</cp:lastModifiedBy>
  <cp:revision>71</cp:revision>
  <dcterms:created xsi:type="dcterms:W3CDTF">2018-12-17T13:53:24Z</dcterms:created>
  <dcterms:modified xsi:type="dcterms:W3CDTF">2021-03-16T12:25:04Z</dcterms:modified>
</cp:coreProperties>
</file>